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4"/>
  </p:sldMasterIdLst>
  <p:notesMasterIdLst>
    <p:notesMasterId r:id="rId36"/>
  </p:notesMasterIdLst>
  <p:handoutMasterIdLst>
    <p:handoutMasterId r:id="rId37"/>
  </p:handoutMasterIdLst>
  <p:sldIdLst>
    <p:sldId id="367" r:id="rId5"/>
    <p:sldId id="372" r:id="rId6"/>
    <p:sldId id="394" r:id="rId7"/>
    <p:sldId id="371" r:id="rId8"/>
    <p:sldId id="376" r:id="rId9"/>
    <p:sldId id="377" r:id="rId10"/>
    <p:sldId id="379" r:id="rId11"/>
    <p:sldId id="381" r:id="rId12"/>
    <p:sldId id="378" r:id="rId13"/>
    <p:sldId id="360" r:id="rId14"/>
    <p:sldId id="380" r:id="rId15"/>
    <p:sldId id="358" r:id="rId16"/>
    <p:sldId id="382" r:id="rId17"/>
    <p:sldId id="383" r:id="rId18"/>
    <p:sldId id="384" r:id="rId19"/>
    <p:sldId id="362" r:id="rId20"/>
    <p:sldId id="395" r:id="rId21"/>
    <p:sldId id="386" r:id="rId22"/>
    <p:sldId id="387" r:id="rId23"/>
    <p:sldId id="388" r:id="rId24"/>
    <p:sldId id="363" r:id="rId25"/>
    <p:sldId id="393" r:id="rId26"/>
    <p:sldId id="369" r:id="rId27"/>
    <p:sldId id="390" r:id="rId28"/>
    <p:sldId id="391" r:id="rId29"/>
    <p:sldId id="392" r:id="rId30"/>
    <p:sldId id="359" r:id="rId31"/>
    <p:sldId id="389" r:id="rId32"/>
    <p:sldId id="366" r:id="rId33"/>
    <p:sldId id="361" r:id="rId34"/>
    <p:sldId id="396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256F"/>
    <a:srgbClr val="EF8200"/>
    <a:srgbClr val="5C81AA"/>
    <a:srgbClr val="00AEEF"/>
    <a:srgbClr val="9ECEEB"/>
    <a:srgbClr val="B5BF00"/>
    <a:srgbClr val="8A8C91"/>
    <a:srgbClr val="000000"/>
    <a:srgbClr val="FFE480"/>
    <a:srgbClr val="F7DC7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79032" autoAdjust="0"/>
  </p:normalViewPr>
  <p:slideViewPr>
    <p:cSldViewPr snapToGrid="0">
      <p:cViewPr varScale="1">
        <p:scale>
          <a:sx n="55" d="100"/>
          <a:sy n="55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A3C00D23-776C-4CEF-A6CD-A88984C9821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FB643FB-189A-43F2-A736-7A8CFB40F3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The TSQ 8000 Evo is a GC Triple Quadrupole MS system that has been designed</a:t>
            </a:r>
            <a:r>
              <a:rPr lang="en-GB" baseline="0" dirty="0" smtClean="0"/>
              <a:t> to address the changing laboratory environment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(SLIDE)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B643FB-189A-43F2-A736-7A8CFB40F39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It is the evolution of the highly popular TSQ 8000 platform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And the evolution of the core TSQ 8000 values of unstoppable productivity, MS/MS simplicity and ultimate performance selected</a:t>
            </a:r>
            <a:r>
              <a:rPr lang="en-GB" baseline="0" dirty="0" smtClean="0"/>
              <a:t> reaction monitoring which offers more to laboratories</a:t>
            </a:r>
          </a:p>
          <a:p>
            <a:pPr>
              <a:buFont typeface="Arial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B643FB-189A-43F2-A736-7A8CFB40F390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 The</a:t>
            </a:r>
            <a:r>
              <a:rPr lang="en-GB" baseline="0" dirty="0" smtClean="0"/>
              <a:t> TSQ 8000 Evo introduces the EvoCell collision cell drive by Enhanced Velocity Optics technology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This ensures rapid switching between SRM transitions to offer the possibility to increase method capacity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(slide)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B643FB-189A-43F2-A736-7A8CFB40F390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dirty="0" smtClean="0"/>
              <a:t>The EvoCell collision cell enables</a:t>
            </a:r>
            <a:r>
              <a:rPr lang="en-GB" baseline="0" dirty="0" smtClean="0"/>
              <a:t> the TSQ 8000 Evo to provide higher sensitivity than old or standard collision cell technology at very fast transition speeds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baseline="0" dirty="0" smtClean="0"/>
              <a:t>Chart to the right shows detection limit of the pesticide, Bifenthrin, vs SRM transition speeds; comparing standard (older) collision cell technology and EvoCell.  </a:t>
            </a:r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EvoCell allows the possibility to acquire up to 4x the number of transitions whilst maintaining methods detection limits within concentration ranges of interest.</a:t>
            </a:r>
          </a:p>
          <a:p>
            <a:pPr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B643FB-189A-43F2-A736-7A8CFB40F390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Concerning</a:t>
            </a:r>
            <a:r>
              <a:rPr lang="en-GB" baseline="0" dirty="0" smtClean="0"/>
              <a:t> this ability to go to rapid transition speeds, we were curious to assess the quantitative performance at very low dwell times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Shown here is the quantitative performance of a selection of pesticides analysed with a 500 µS dwell time in rice matrix (extracted using the QuEChERS technique).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The system precision remains good and low level and hence method detection limits obtained are well below those required by the EU regulations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Also, calibration linearity is well within the acceptable QC ranges</a:t>
            </a:r>
          </a:p>
          <a:p>
            <a:pPr>
              <a:buFont typeface="Arial" pitchFamily="34" charset="0"/>
              <a:buChar char="•"/>
            </a:pPr>
            <a:endParaRPr lang="en-GB" baseline="0" dirty="0" smtClean="0"/>
          </a:p>
          <a:p>
            <a:pPr>
              <a:buFont typeface="Arial" pitchFamily="34" charset="0"/>
              <a:buNone/>
            </a:pPr>
            <a:endParaRPr lang="en-GB" baseline="0" dirty="0" smtClean="0"/>
          </a:p>
          <a:p>
            <a:pPr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B643FB-189A-43F2-A736-7A8CFB40F390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We wanted to explore </a:t>
            </a:r>
            <a:r>
              <a:rPr lang="en-GB" baseline="0" dirty="0" smtClean="0"/>
              <a:t>the limits in terms of</a:t>
            </a:r>
            <a:r>
              <a:rPr lang="en-GB" dirty="0" smtClean="0"/>
              <a:t> experimenting at the extremes of method capacity, to see</a:t>
            </a:r>
            <a:r>
              <a:rPr lang="en-GB" baseline="0" dirty="0" smtClean="0"/>
              <a:t> if method LODs can still be within an acceptable range.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Shown here, is LODs in ppb from selection of pesticides from a set of 262 pesticides quantified in an acquisition environment were 666 compounds were being monitored in the run.  The red, is data from a standard collision cell and the blue is data obtained on the TSQ 8000 Evo using EvoCell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The TSQ 8000 Evo was set-up to acquire in total around 5500 SRM transitions in the run.  That’s an average of around 8 SRMs per compound – for 666 compounds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The standard collision cell comparison was limited to around 1300 transitions (or 2 transitions per compound)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Despite the extremely intense acquisition environment, the EvoCell is able to deliver an average LOD of around 2ppb for the 262 compounds analysed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This is comparable to the already complex method being run on previous </a:t>
            </a:r>
            <a:r>
              <a:rPr lang="en-GB" baseline="0" dirty="0" err="1" smtClean="0"/>
              <a:t>collison</a:t>
            </a:r>
            <a:r>
              <a:rPr lang="en-GB" baseline="0" dirty="0" smtClean="0"/>
              <a:t> cell technology</a:t>
            </a:r>
          </a:p>
          <a:p>
            <a:pPr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B643FB-189A-43F2-A736-7A8CFB40F39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In order to increase</a:t>
            </a:r>
            <a:r>
              <a:rPr lang="en-GB" baseline="0" dirty="0" smtClean="0"/>
              <a:t> capacity in your methods, you need to able to use fast acquisition speeds efficiently and be able to mange your method in a practical way.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timed-SRM make this possible.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To the left is an SRM acquisition method that is set-up in the classical segmented manner this is (slide)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Comparing that to a timed SRM set-up the situation is different (slide)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Timed-SRM combined with TSQ 8000 Evo ensures none of the analytical </a:t>
            </a:r>
            <a:r>
              <a:rPr lang="en-GB" baseline="0" dirty="0" err="1" smtClean="0"/>
              <a:t>perfromance</a:t>
            </a:r>
            <a:r>
              <a:rPr lang="en-GB" baseline="0" dirty="0" smtClean="0"/>
              <a:t> on offer is wasted in your analysis.</a:t>
            </a:r>
          </a:p>
          <a:p>
            <a:pPr>
              <a:buFont typeface="Arial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B643FB-189A-43F2-A736-7A8CFB40F39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Speed can be applied into methods in a number of ways depending on the analytical requirements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We can use speed to increase the number of SRM transitions</a:t>
            </a:r>
            <a:r>
              <a:rPr lang="en-GB" baseline="0" dirty="0" smtClean="0"/>
              <a:t> per compound, to allow more points of confirmation or be more resistant to potential matrix interferences. This increase method confidence and promotes more on-time results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We can increase the number of compounds in our method to aid with further consolidation of methods for laboratory efficiency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We can take full advantage of rapid GC separations to cut down sample run times to help turn around samples much faster on the system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Or we can relax SRM windows to help further guard against matrix driven RT shifts outside of windows</a:t>
            </a:r>
            <a:endParaRPr lang="en-GB" dirty="0" smtClean="0"/>
          </a:p>
          <a:p>
            <a:pPr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B643FB-189A-43F2-A736-7A8CFB40F39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B643FB-189A-43F2-A736-7A8CFB40F39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ermoFisher_PPT-Logo_032-Bk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82563" y="241300"/>
            <a:ext cx="1860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black">
          <a:xfrm>
            <a:off x="0" y="5935663"/>
            <a:ext cx="9144000" cy="922337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 sz="1800" b="1" dirty="0">
              <a:ea typeface="ＭＳ Ｐゴシック" pitchFamily="34" charset="-128"/>
            </a:endParaRPr>
          </a:p>
        </p:txBody>
      </p:sp>
      <p:cxnSp>
        <p:nvCxnSpPr>
          <p:cNvPr id="6" name="Straight Connector 9"/>
          <p:cNvCxnSpPr>
            <a:cxnSpLocks noChangeShapeType="1"/>
          </p:cNvCxnSpPr>
          <p:nvPr/>
        </p:nvCxnSpPr>
        <p:spPr bwMode="auto">
          <a:xfrm>
            <a:off x="0" y="779463"/>
            <a:ext cx="9144000" cy="1587"/>
          </a:xfrm>
          <a:prstGeom prst="line">
            <a:avLst/>
          </a:prstGeom>
          <a:noFill/>
          <a:ln w="57150">
            <a:solidFill>
              <a:srgbClr val="5C81AA"/>
            </a:solidFill>
            <a:round/>
            <a:headEnd/>
            <a:tailEnd/>
          </a:ln>
        </p:spPr>
      </p:cxnSp>
      <p:sp>
        <p:nvSpPr>
          <p:cNvPr id="7" name="Line 15"/>
          <p:cNvSpPr>
            <a:spLocks noChangeShapeType="1"/>
          </p:cNvSpPr>
          <p:nvPr/>
        </p:nvSpPr>
        <p:spPr bwMode="auto">
          <a:xfrm>
            <a:off x="1060450" y="2982913"/>
            <a:ext cx="1525588" cy="0"/>
          </a:xfrm>
          <a:prstGeom prst="line">
            <a:avLst/>
          </a:prstGeom>
          <a:noFill/>
          <a:ln w="57150">
            <a:solidFill>
              <a:srgbClr val="5C81AA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auto">
          <a:xfrm flipV="1">
            <a:off x="1057275" y="790575"/>
            <a:ext cx="0" cy="5453063"/>
          </a:xfrm>
          <a:prstGeom prst="line">
            <a:avLst/>
          </a:prstGeom>
          <a:noFill/>
          <a:ln w="57150">
            <a:solidFill>
              <a:srgbClr val="5C81AA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928688" y="6286500"/>
            <a:ext cx="255587" cy="247650"/>
          </a:xfrm>
          <a:prstGeom prst="ellipse">
            <a:avLst/>
          </a:prstGeom>
          <a:solidFill>
            <a:srgbClr val="F51D30"/>
          </a:solidFill>
          <a:ln w="25400">
            <a:noFill/>
            <a:round/>
            <a:headEnd/>
            <a:tailEnd/>
          </a:ln>
        </p:spPr>
        <p:txBody>
          <a:bodyPr anchor="ctr"/>
          <a:lstStyle/>
          <a:p>
            <a:pPr algn="ctr" defTabSz="457200" eaLnBrk="1" hangingPunct="1">
              <a:defRPr/>
            </a:pPr>
            <a:endParaRPr lang="en-US" sz="1800" b="1" dirty="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2625725" y="2863850"/>
            <a:ext cx="246063" cy="247650"/>
          </a:xfrm>
          <a:prstGeom prst="ellipse">
            <a:avLst/>
          </a:prstGeom>
          <a:solidFill>
            <a:schemeClr val="folHlink"/>
          </a:solidFill>
          <a:ln w="25400">
            <a:noFill/>
            <a:round/>
            <a:headEnd/>
            <a:tailEnd/>
          </a:ln>
        </p:spPr>
        <p:txBody>
          <a:bodyPr anchor="ctr"/>
          <a:lstStyle/>
          <a:p>
            <a:pPr algn="ctr" defTabSz="457200" eaLnBrk="1" hangingPunct="1">
              <a:defRPr/>
            </a:pPr>
            <a:endParaRPr lang="en-US" sz="1800" b="1" dirty="0">
              <a:solidFill>
                <a:srgbClr val="FFFFFF"/>
              </a:solidFill>
              <a:ea typeface="ＭＳ Ｐゴシック" pitchFamily="34" charset="-128"/>
            </a:endParaRPr>
          </a:p>
        </p:txBody>
      </p:sp>
      <p:pic>
        <p:nvPicPr>
          <p:cNvPr id="11" name="Picture 6" descr="worldleadernobackgr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52525" y="6240463"/>
            <a:ext cx="2933700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70200" y="2409825"/>
            <a:ext cx="6054725" cy="1101725"/>
          </a:xfrm>
        </p:spPr>
        <p:txBody>
          <a:bodyPr lIns="91430" rIns="91430"/>
          <a:lstStyle>
            <a:lvl1pPr>
              <a:lnSpc>
                <a:spcPct val="105000"/>
              </a:lnSpc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2870200" y="3586163"/>
            <a:ext cx="5284788" cy="1879600"/>
          </a:xfrm>
        </p:spPr>
        <p:txBody>
          <a:bodyPr/>
          <a:lstStyle>
            <a:lvl1pPr marL="0" indent="0">
              <a:buFontTx/>
              <a:buNone/>
              <a:defRPr sz="1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47625"/>
            <a:ext cx="2109787" cy="60039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4950" y="47625"/>
            <a:ext cx="6180138" cy="60039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4950" y="1185863"/>
            <a:ext cx="4144963" cy="48656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2313" y="1185863"/>
            <a:ext cx="4144962" cy="48656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ThermoFisher_PPT-Logo_032-Bk.jpg"/>
          <p:cNvPicPr>
            <a:picLocks noChangeAspect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7758113" y="6478588"/>
            <a:ext cx="1231900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27" name="Straight Connector 17"/>
          <p:cNvCxnSpPr>
            <a:cxnSpLocks noChangeShapeType="1"/>
          </p:cNvCxnSpPr>
          <p:nvPr/>
        </p:nvCxnSpPr>
        <p:spPr bwMode="auto">
          <a:xfrm rot="10800000" flipV="1">
            <a:off x="0" y="769938"/>
            <a:ext cx="9144000" cy="0"/>
          </a:xfrm>
          <a:prstGeom prst="line">
            <a:avLst/>
          </a:prstGeom>
          <a:noFill/>
          <a:ln w="57150">
            <a:solidFill>
              <a:srgbClr val="5C81AA"/>
            </a:solidFill>
            <a:round/>
            <a:headEnd/>
            <a:tailEnd/>
          </a:ln>
        </p:spPr>
      </p:cxn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4950" y="1185863"/>
            <a:ext cx="8442325" cy="486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8"/>
          <p:cNvSpPr>
            <a:spLocks noGrp="1" noChangeArrowheads="1"/>
          </p:cNvSpPr>
          <p:nvPr>
            <p:ph type="title"/>
          </p:nvPr>
        </p:nvSpPr>
        <p:spPr bwMode="gray">
          <a:xfrm>
            <a:off x="265113" y="47625"/>
            <a:ext cx="828992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16" rIns="45720" bIns="457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8313" name="Rectangle 9"/>
          <p:cNvSpPr>
            <a:spLocks noChangeArrowheads="1"/>
          </p:cNvSpPr>
          <p:nvPr/>
        </p:nvSpPr>
        <p:spPr bwMode="auto">
          <a:xfrm>
            <a:off x="120650" y="6383338"/>
            <a:ext cx="1309688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fld id="{931A9B2E-BD8F-454B-ADD0-7224CFB072CB}" type="slidenum">
              <a:rPr lang="en-US" sz="1000" b="1"/>
              <a:pPr>
                <a:defRPr/>
              </a:pPr>
              <a:t>‹#›</a:t>
            </a:fld>
            <a:endParaRPr lang="en-US" sz="1200" b="1" dirty="0"/>
          </a:p>
        </p:txBody>
      </p:sp>
      <p:sp>
        <p:nvSpPr>
          <p:cNvPr id="98322" name="Line 18"/>
          <p:cNvSpPr>
            <a:spLocks noChangeShapeType="1"/>
          </p:cNvSpPr>
          <p:nvPr/>
        </p:nvSpPr>
        <p:spPr bwMode="auto">
          <a:xfrm>
            <a:off x="-7938" y="6311900"/>
            <a:ext cx="9151938" cy="0"/>
          </a:xfrm>
          <a:prstGeom prst="line">
            <a:avLst/>
          </a:prstGeom>
          <a:noFill/>
          <a:ln w="28575">
            <a:solidFill>
              <a:srgbClr val="4F6F9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ransition>
    <p:fade/>
  </p:transition>
  <p:txStyles>
    <p:titleStyle>
      <a:lvl1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3pPr>
      <a:lvl4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4pPr>
      <a:lvl5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9pPr>
    </p:titleStyle>
    <p:bodyStyle>
      <a:lvl1pPr marL="188913" indent="-188913" algn="l" rtl="0" eaLnBrk="1" fontAlgn="base" hangingPunct="1">
        <a:spcBef>
          <a:spcPct val="0"/>
        </a:spcBef>
        <a:spcAft>
          <a:spcPct val="20000"/>
        </a:spcAft>
        <a:buClr>
          <a:schemeClr val="folHlink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68325" indent="-188913" algn="l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Font typeface="Arial" charset="0"/>
        <a:buChar char="•"/>
        <a:defRPr>
          <a:solidFill>
            <a:schemeClr val="tx1"/>
          </a:solidFill>
          <a:latin typeface="+mn-lt"/>
        </a:defRPr>
      </a:lvl2pPr>
      <a:lvl3pPr marL="923925" indent="-165100" algn="l" rtl="0" eaLnBrk="1" fontAlgn="base" hangingPunct="1">
        <a:spcBef>
          <a:spcPct val="0"/>
        </a:spcBef>
        <a:spcAft>
          <a:spcPct val="20000"/>
        </a:spcAft>
        <a:buClr>
          <a:schemeClr val="hlink"/>
        </a:buClr>
        <a:buFont typeface="Arial" charset="0"/>
        <a:buChar char="•"/>
        <a:defRPr>
          <a:solidFill>
            <a:schemeClr val="tx1"/>
          </a:solidFill>
          <a:latin typeface="+mn-lt"/>
        </a:defRPr>
      </a:lvl3pPr>
      <a:lvl4pPr marL="1317625" indent="-203200" algn="l" rtl="0" eaLnBrk="1" fontAlgn="base" hangingPunct="1">
        <a:spcBef>
          <a:spcPct val="0"/>
        </a:spcBef>
        <a:spcAft>
          <a:spcPct val="20000"/>
        </a:spcAft>
        <a:buFont typeface="Symbol" pitchFamily="18" charset="2"/>
        <a:buChar char="-"/>
        <a:defRPr sz="1600">
          <a:solidFill>
            <a:schemeClr val="tx1"/>
          </a:solidFill>
          <a:latin typeface="+mn-lt"/>
        </a:defRPr>
      </a:lvl4pPr>
      <a:lvl5pPr marL="1716088" indent="-182563" algn="l" rtl="0" eaLnBrk="1" fontAlgn="base" hangingPunct="1">
        <a:spcBef>
          <a:spcPct val="0"/>
        </a:spcBef>
        <a:spcAft>
          <a:spcPct val="20000"/>
        </a:spcAft>
        <a:buChar char="•"/>
        <a:defRPr sz="1500">
          <a:solidFill>
            <a:schemeClr val="tx1"/>
          </a:solidFill>
          <a:latin typeface="+mn-lt"/>
        </a:defRPr>
      </a:lvl5pPr>
      <a:lvl6pPr marL="2173288" indent="-182563" algn="l" rtl="0" eaLnBrk="1" fontAlgn="base" hangingPunct="1">
        <a:spcBef>
          <a:spcPct val="0"/>
        </a:spcBef>
        <a:spcAft>
          <a:spcPct val="20000"/>
        </a:spcAft>
        <a:buChar char="•"/>
        <a:defRPr sz="1500">
          <a:solidFill>
            <a:schemeClr val="tx1"/>
          </a:solidFill>
          <a:latin typeface="+mn-lt"/>
        </a:defRPr>
      </a:lvl6pPr>
      <a:lvl7pPr marL="2630488" indent="-182563" algn="l" rtl="0" eaLnBrk="1" fontAlgn="base" hangingPunct="1">
        <a:spcBef>
          <a:spcPct val="0"/>
        </a:spcBef>
        <a:spcAft>
          <a:spcPct val="20000"/>
        </a:spcAft>
        <a:buChar char="•"/>
        <a:defRPr sz="1500">
          <a:solidFill>
            <a:schemeClr val="tx1"/>
          </a:solidFill>
          <a:latin typeface="+mn-lt"/>
        </a:defRPr>
      </a:lvl7pPr>
      <a:lvl8pPr marL="3087688" indent="-182563" algn="l" rtl="0" eaLnBrk="1" fontAlgn="base" hangingPunct="1">
        <a:spcBef>
          <a:spcPct val="0"/>
        </a:spcBef>
        <a:spcAft>
          <a:spcPct val="20000"/>
        </a:spcAft>
        <a:buChar char="•"/>
        <a:defRPr sz="1500">
          <a:solidFill>
            <a:schemeClr val="tx1"/>
          </a:solidFill>
          <a:latin typeface="+mn-lt"/>
        </a:defRPr>
      </a:lvl8pPr>
      <a:lvl9pPr marL="3544888" indent="-182563" algn="l" rtl="0" eaLnBrk="1" fontAlgn="base" hangingPunct="1">
        <a:spcBef>
          <a:spcPct val="0"/>
        </a:spcBef>
        <a:spcAft>
          <a:spcPct val="20000"/>
        </a:spcAft>
        <a:buChar char="•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crop6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792004"/>
            <a:ext cx="7125695" cy="5506219"/>
          </a:xfrm>
          <a:prstGeom prst="rect">
            <a:avLst/>
          </a:prstGeom>
        </p:spPr>
      </p:pic>
      <p:pic>
        <p:nvPicPr>
          <p:cNvPr id="13" name="Picture 12" descr="molecule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024913" y="811507"/>
            <a:ext cx="2119087" cy="5525272"/>
          </a:xfrm>
          <a:prstGeom prst="rect">
            <a:avLst/>
          </a:prstGeom>
        </p:spPr>
      </p:pic>
      <p:pic>
        <p:nvPicPr>
          <p:cNvPr id="15" name="Picture 14" descr="TSQ8000Evo.png"/>
          <p:cNvPicPr>
            <a:picLocks noChangeAspect="1"/>
          </p:cNvPicPr>
          <p:nvPr/>
        </p:nvPicPr>
        <p:blipFill>
          <a:blip r:embed="rId4" cstate="screen"/>
          <a:srcRect r="67"/>
          <a:stretch>
            <a:fillRect/>
          </a:stretch>
        </p:blipFill>
        <p:spPr>
          <a:xfrm>
            <a:off x="3953449" y="1201144"/>
            <a:ext cx="5350205" cy="5239482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275766" y="898052"/>
            <a:ext cx="16473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i="1" dirty="0" smtClean="0">
                <a:solidFill>
                  <a:srgbClr val="78256F"/>
                </a:solidFill>
                <a:latin typeface="Helvetica 45 Light"/>
              </a:rPr>
              <a:t>Introducing...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74171" y="4956603"/>
            <a:ext cx="4572000" cy="1259429"/>
            <a:chOff x="2286000" y="3013502"/>
            <a:chExt cx="4572000" cy="1259429"/>
          </a:xfrm>
        </p:grpSpPr>
        <p:sp>
          <p:nvSpPr>
            <p:cNvPr id="29" name="Rectangle 28"/>
            <p:cNvSpPr/>
            <p:nvPr/>
          </p:nvSpPr>
          <p:spPr>
            <a:xfrm>
              <a:off x="2286000" y="30135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chemeClr val="tx2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083341" y="3749711"/>
              <a:ext cx="204254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Productivity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pic>
        <p:nvPicPr>
          <p:cNvPr id="14" name="Picture 13" descr="evo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60101" y="1207549"/>
            <a:ext cx="4372586" cy="113363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17934" y="573294"/>
            <a:ext cx="9031570" cy="5736326"/>
            <a:chOff x="117934" y="573294"/>
            <a:chExt cx="9031570" cy="5736326"/>
          </a:xfrm>
        </p:grpSpPr>
        <p:pic>
          <p:nvPicPr>
            <p:cNvPr id="4" name="Picture 3" descr="crop2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613912" y="784348"/>
              <a:ext cx="8535592" cy="5525272"/>
            </a:xfrm>
            <a:prstGeom prst="rect">
              <a:avLst/>
            </a:prstGeom>
          </p:spPr>
        </p:pic>
        <p:grpSp>
          <p:nvGrpSpPr>
            <p:cNvPr id="5" name="Group 4"/>
            <p:cNvGrpSpPr/>
            <p:nvPr/>
          </p:nvGrpSpPr>
          <p:grpSpPr>
            <a:xfrm>
              <a:off x="117934" y="573294"/>
              <a:ext cx="4572000" cy="1259429"/>
              <a:chOff x="2242458" y="2853848"/>
              <a:chExt cx="4572000" cy="1259429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2242458" y="2853848"/>
                <a:ext cx="4572000" cy="98488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endParaRPr lang="en-GB" sz="1000" dirty="0" smtClean="0">
                  <a:solidFill>
                    <a:srgbClr val="000000"/>
                  </a:solidFill>
                  <a:latin typeface="Helvetica 45 Light"/>
                </a:endParaRPr>
              </a:p>
              <a:p>
                <a:r>
                  <a:rPr lang="en-GB" sz="2800" dirty="0" smtClean="0">
                    <a:solidFill>
                      <a:srgbClr val="00AEEF"/>
                    </a:solidFill>
                    <a:latin typeface="Helvetica 45 Light"/>
                  </a:rPr>
                  <a:t>Expect</a:t>
                </a:r>
                <a:r>
                  <a:rPr lang="en-GB" sz="2800" dirty="0" smtClean="0">
                    <a:latin typeface="Helvetica 45 Light"/>
                  </a:rPr>
                  <a:t> </a:t>
                </a:r>
                <a:r>
                  <a:rPr lang="en-GB" sz="4800" b="1" dirty="0" smtClean="0">
                    <a:solidFill>
                      <a:srgbClr val="EF8200"/>
                    </a:solidFill>
                    <a:latin typeface="Helvetica 55 Roman"/>
                  </a:rPr>
                  <a:t>More</a:t>
                </a:r>
                <a:endParaRPr lang="en-GB" sz="2800" dirty="0">
                  <a:solidFill>
                    <a:srgbClr val="EF8200"/>
                  </a:solidFill>
                </a:endParaRPr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4039799" y="3590057"/>
                <a:ext cx="224452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800" dirty="0" smtClean="0">
                    <a:solidFill>
                      <a:srgbClr val="00AEEF"/>
                    </a:solidFill>
                    <a:latin typeface="Helvetica 45 Light"/>
                  </a:rPr>
                  <a:t>Performance</a:t>
                </a:r>
                <a:endParaRPr lang="en-GB" sz="2800" dirty="0">
                  <a:solidFill>
                    <a:srgbClr val="00AEEF"/>
                  </a:solidFill>
                </a:endParaRPr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Ultimate Sensitivity SRM - Pesticides</a:t>
            </a:r>
            <a:endParaRPr lang="en-GB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7082" y="2066704"/>
            <a:ext cx="4923046" cy="3753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ounded Rectangle 11"/>
          <p:cNvSpPr/>
          <p:nvPr/>
        </p:nvSpPr>
        <p:spPr bwMode="auto">
          <a:xfrm>
            <a:off x="5399314" y="1320796"/>
            <a:ext cx="3454400" cy="4760684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tabLst/>
            </a:pPr>
            <a:endParaRPr lang="en-GB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 Difficult matrix – green tea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 SRM as it should be</a:t>
            </a:r>
          </a:p>
          <a:p>
            <a:pPr marL="0" lvl="1"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 High sensitivity</a:t>
            </a:r>
          </a:p>
          <a:p>
            <a:pPr marL="0" lvl="1"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 High selectivity</a:t>
            </a:r>
          </a:p>
          <a:p>
            <a:pPr lvl="1">
              <a:buClr>
                <a:srgbClr val="C00000"/>
              </a:buClr>
            </a:pPr>
            <a:endParaRPr lang="en-GB" sz="1800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 No need for “open” or “wide "quadrupole settings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  <a:p>
            <a:pPr lvl="1"/>
            <a:endParaRPr lang="en-GB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/>
          <p:nvPr/>
        </p:nvGrpSpPr>
        <p:grpSpPr>
          <a:xfrm>
            <a:off x="117934" y="573294"/>
            <a:ext cx="9031570" cy="5736326"/>
            <a:chOff x="117934" y="573294"/>
            <a:chExt cx="9031570" cy="5736326"/>
          </a:xfrm>
        </p:grpSpPr>
        <p:pic>
          <p:nvPicPr>
            <p:cNvPr id="4" name="Picture 3" descr="crop2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613912" y="784348"/>
              <a:ext cx="8535592" cy="5525272"/>
            </a:xfrm>
            <a:prstGeom prst="rect">
              <a:avLst/>
            </a:prstGeom>
          </p:spPr>
        </p:pic>
        <p:grpSp>
          <p:nvGrpSpPr>
            <p:cNvPr id="5" name="Group 4"/>
            <p:cNvGrpSpPr/>
            <p:nvPr/>
          </p:nvGrpSpPr>
          <p:grpSpPr>
            <a:xfrm>
              <a:off x="117934" y="573294"/>
              <a:ext cx="4572000" cy="1259429"/>
              <a:chOff x="2242458" y="2853848"/>
              <a:chExt cx="4572000" cy="1259429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2242458" y="2853848"/>
                <a:ext cx="4572000" cy="98488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endParaRPr lang="en-GB" sz="1000" dirty="0" smtClean="0">
                  <a:solidFill>
                    <a:srgbClr val="000000"/>
                  </a:solidFill>
                  <a:latin typeface="Helvetica 45 Light"/>
                </a:endParaRPr>
              </a:p>
              <a:p>
                <a:r>
                  <a:rPr lang="en-GB" sz="2800" dirty="0" smtClean="0">
                    <a:solidFill>
                      <a:srgbClr val="00AEEF"/>
                    </a:solidFill>
                    <a:latin typeface="Helvetica 45 Light"/>
                  </a:rPr>
                  <a:t>Expect</a:t>
                </a:r>
                <a:r>
                  <a:rPr lang="en-GB" sz="2800" dirty="0" smtClean="0">
                    <a:latin typeface="Helvetica 45 Light"/>
                  </a:rPr>
                  <a:t> </a:t>
                </a:r>
                <a:r>
                  <a:rPr lang="en-GB" sz="4800" b="1" dirty="0" smtClean="0">
                    <a:solidFill>
                      <a:srgbClr val="EF8200"/>
                    </a:solidFill>
                    <a:latin typeface="Helvetica 55 Roman"/>
                  </a:rPr>
                  <a:t>More</a:t>
                </a:r>
                <a:endParaRPr lang="en-GB" sz="2800" dirty="0">
                  <a:solidFill>
                    <a:srgbClr val="EF8200"/>
                  </a:solidFill>
                </a:endParaRPr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4039799" y="3590057"/>
                <a:ext cx="224452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800" dirty="0" smtClean="0">
                    <a:solidFill>
                      <a:srgbClr val="00AEEF"/>
                    </a:solidFill>
                    <a:latin typeface="Helvetica 45 Light"/>
                  </a:rPr>
                  <a:t>Performance</a:t>
                </a:r>
                <a:endParaRPr lang="en-GB" sz="2800" dirty="0">
                  <a:solidFill>
                    <a:srgbClr val="00AEEF"/>
                  </a:solidFill>
                </a:endParaRPr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Ultimate Sensitivity SRM - Pesticides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63607" y="2153265"/>
            <a:ext cx="6348164" cy="3872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5080000"/>
            <a:ext cx="2012539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ounded Rectangle 9"/>
          <p:cNvSpPr/>
          <p:nvPr/>
        </p:nvSpPr>
        <p:spPr bwMode="auto">
          <a:xfrm>
            <a:off x="0" y="2206171"/>
            <a:ext cx="2507226" cy="2191650"/>
          </a:xfrm>
          <a:prstGeom prst="roundRect">
            <a:avLst/>
          </a:prstGeom>
          <a:solidFill>
            <a:schemeClr val="tx2"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buFont typeface="Arial" pitchFamily="34" charset="0"/>
              <a:buChar char="•"/>
              <a:tabLst/>
            </a:pPr>
            <a:endParaRPr lang="en-GB" dirty="0" smtClean="0"/>
          </a:p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buFont typeface="Arial" pitchFamily="34" charset="0"/>
              <a:buChar char="•"/>
              <a:tabLst/>
            </a:pPr>
            <a:r>
              <a:rPr lang="en-GB" sz="1800" dirty="0" smtClean="0"/>
              <a:t> 262 pesticides in rice matrix</a:t>
            </a:r>
          </a:p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tabLst/>
            </a:pPr>
            <a:endParaRPr lang="en-GB" sz="1800" dirty="0" smtClean="0"/>
          </a:p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buFont typeface="Arial" pitchFamily="34" charset="0"/>
              <a:buChar char="•"/>
              <a:tabLst/>
            </a:pPr>
            <a:r>
              <a:rPr lang="en-GB" sz="1800" dirty="0" smtClean="0"/>
              <a:t> 1.5 ppb mean LOD</a:t>
            </a:r>
          </a:p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tabLst/>
            </a:pPr>
            <a:endParaRPr lang="en-GB" sz="1800" dirty="0" smtClean="0"/>
          </a:p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buFont typeface="Arial" pitchFamily="34" charset="0"/>
              <a:buChar char="•"/>
              <a:tabLst/>
            </a:pPr>
            <a:r>
              <a:rPr lang="en-GB" sz="1800" dirty="0" smtClean="0"/>
              <a:t>Chart shows 166 pesticides below 0.9 ppb</a:t>
            </a:r>
          </a:p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buFont typeface="Arial" pitchFamily="34" charset="0"/>
              <a:buChar char="•"/>
              <a:tabLst/>
            </a:pPr>
            <a:endParaRPr lang="en-GB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Ultimate Sensitivity SRM – Dioxins and Furans</a:t>
            </a:r>
            <a:endParaRPr lang="en-GB" dirty="0"/>
          </a:p>
        </p:txBody>
      </p:sp>
      <p:pic>
        <p:nvPicPr>
          <p:cNvPr id="5" name="Picture 4" descr="stacks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361782" y="784351"/>
            <a:ext cx="4782218" cy="5525272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59657" y="4969302"/>
            <a:ext cx="4572000" cy="1259429"/>
            <a:chOff x="2286000" y="3013502"/>
            <a:chExt cx="4572000" cy="1259429"/>
          </a:xfrm>
        </p:grpSpPr>
        <p:sp>
          <p:nvSpPr>
            <p:cNvPr id="7" name="Rectangle 6"/>
            <p:cNvSpPr/>
            <p:nvPr/>
          </p:nvSpPr>
          <p:spPr>
            <a:xfrm>
              <a:off x="2286000" y="30135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083341" y="3749711"/>
              <a:ext cx="224452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Performance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6366" y="1096295"/>
            <a:ext cx="5208544" cy="2909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90915" y="4398563"/>
            <a:ext cx="3631976" cy="728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ounded Rectangle 10"/>
          <p:cNvSpPr/>
          <p:nvPr/>
        </p:nvSpPr>
        <p:spPr bwMode="auto">
          <a:xfrm>
            <a:off x="72526" y="1103083"/>
            <a:ext cx="3265713" cy="4891317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 PCDD/Fs confirmatory analysis to </a:t>
            </a:r>
            <a:r>
              <a:rPr lang="en-GB" dirty="0" err="1" smtClean="0"/>
              <a:t>ppt</a:t>
            </a:r>
            <a:r>
              <a:rPr lang="en-GB" dirty="0" smtClean="0"/>
              <a:t> levels</a:t>
            </a:r>
          </a:p>
          <a:p>
            <a:endParaRPr lang="en-GB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 Superb ion ratio performance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 Excellent matrix selectivity</a:t>
            </a:r>
            <a:endParaRPr lang="en-US" dirty="0" smtClean="0"/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  <a:p>
            <a:pPr lvl="1"/>
            <a:endParaRPr lang="en-GB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Compliance with new EU dioxin regulation</a:t>
            </a:r>
            <a:endParaRPr lang="en-GB" dirty="0"/>
          </a:p>
        </p:txBody>
      </p:sp>
      <p:pic>
        <p:nvPicPr>
          <p:cNvPr id="5" name="Picture 4" descr="stacks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361782" y="784351"/>
            <a:ext cx="4782218" cy="5525272"/>
          </a:xfrm>
          <a:prstGeom prst="rect">
            <a:avLst/>
          </a:prstGeom>
        </p:spPr>
      </p:pic>
      <p:grpSp>
        <p:nvGrpSpPr>
          <p:cNvPr id="3" name="Group 5"/>
          <p:cNvGrpSpPr/>
          <p:nvPr/>
        </p:nvGrpSpPr>
        <p:grpSpPr>
          <a:xfrm>
            <a:off x="159657" y="4969302"/>
            <a:ext cx="4572000" cy="1259429"/>
            <a:chOff x="2286000" y="3013502"/>
            <a:chExt cx="4572000" cy="1259429"/>
          </a:xfrm>
        </p:grpSpPr>
        <p:sp>
          <p:nvSpPr>
            <p:cNvPr id="7" name="Rectangle 6"/>
            <p:cNvSpPr/>
            <p:nvPr/>
          </p:nvSpPr>
          <p:spPr>
            <a:xfrm>
              <a:off x="2286000" y="30135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083341" y="3749711"/>
              <a:ext cx="224452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Performance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257" y="1273727"/>
            <a:ext cx="8534400" cy="3129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Ultimate Sensitivity SRM -  Dioxins and Furans</a:t>
            </a:r>
            <a:endParaRPr lang="en-GB" dirty="0"/>
          </a:p>
        </p:txBody>
      </p:sp>
      <p:pic>
        <p:nvPicPr>
          <p:cNvPr id="5" name="Picture 4" descr="stacks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361782" y="784351"/>
            <a:ext cx="4782218" cy="5525272"/>
          </a:xfrm>
          <a:prstGeom prst="rect">
            <a:avLst/>
          </a:prstGeom>
        </p:spPr>
      </p:pic>
      <p:grpSp>
        <p:nvGrpSpPr>
          <p:cNvPr id="3" name="Group 5"/>
          <p:cNvGrpSpPr/>
          <p:nvPr/>
        </p:nvGrpSpPr>
        <p:grpSpPr>
          <a:xfrm>
            <a:off x="159657" y="4969302"/>
            <a:ext cx="4572000" cy="1259429"/>
            <a:chOff x="2286000" y="3013502"/>
            <a:chExt cx="4572000" cy="1259429"/>
          </a:xfrm>
        </p:grpSpPr>
        <p:sp>
          <p:nvSpPr>
            <p:cNvPr id="7" name="Rectangle 6"/>
            <p:cNvSpPr/>
            <p:nvPr/>
          </p:nvSpPr>
          <p:spPr>
            <a:xfrm>
              <a:off x="2286000" y="30135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083341" y="3749711"/>
              <a:ext cx="224452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Performance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6889" y="1451428"/>
            <a:ext cx="4860763" cy="3298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ounded Rectangle 9"/>
          <p:cNvSpPr/>
          <p:nvPr/>
        </p:nvSpPr>
        <p:spPr bwMode="auto">
          <a:xfrm>
            <a:off x="72526" y="1103083"/>
            <a:ext cx="3265713" cy="4891317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 2,3,7,8- TCDD</a:t>
            </a:r>
          </a:p>
          <a:p>
            <a:endParaRPr lang="en-GB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 Superb ion ratio performance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 Excellent matrix selectivity</a:t>
            </a:r>
            <a:endParaRPr lang="en-US" dirty="0" smtClean="0"/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  <a:p>
            <a:pPr lvl="1"/>
            <a:endParaRPr lang="en-GB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Ultimate Sensitivity SRM -  Dioxins and Furans</a:t>
            </a:r>
            <a:endParaRPr lang="en-GB" dirty="0"/>
          </a:p>
        </p:txBody>
      </p:sp>
      <p:pic>
        <p:nvPicPr>
          <p:cNvPr id="5" name="Picture 4" descr="stacks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361782" y="784351"/>
            <a:ext cx="4782218" cy="5525272"/>
          </a:xfrm>
          <a:prstGeom prst="rect">
            <a:avLst/>
          </a:prstGeom>
        </p:spPr>
      </p:pic>
      <p:grpSp>
        <p:nvGrpSpPr>
          <p:cNvPr id="3" name="Group 5"/>
          <p:cNvGrpSpPr/>
          <p:nvPr/>
        </p:nvGrpSpPr>
        <p:grpSpPr>
          <a:xfrm>
            <a:off x="159657" y="4969302"/>
            <a:ext cx="4572000" cy="1259429"/>
            <a:chOff x="2286000" y="3013502"/>
            <a:chExt cx="4572000" cy="1259429"/>
          </a:xfrm>
        </p:grpSpPr>
        <p:sp>
          <p:nvSpPr>
            <p:cNvPr id="7" name="Rectangle 6"/>
            <p:cNvSpPr/>
            <p:nvPr/>
          </p:nvSpPr>
          <p:spPr>
            <a:xfrm>
              <a:off x="2286000" y="30135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083341" y="3749711"/>
              <a:ext cx="224452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Performance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pic>
        <p:nvPicPr>
          <p:cNvPr id="11" name="Picture 10"/>
          <p:cNvPicPr/>
          <p:nvPr/>
        </p:nvPicPr>
        <p:blipFill>
          <a:blip r:embed="rId4" cstate="print"/>
          <a:srcRect r="12625"/>
          <a:stretch>
            <a:fillRect/>
          </a:stretch>
        </p:blipFill>
        <p:spPr bwMode="auto">
          <a:xfrm>
            <a:off x="3340991" y="1051952"/>
            <a:ext cx="5324042" cy="3607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40980" y="1513968"/>
            <a:ext cx="1445078" cy="510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Rounded Rectangle 13"/>
          <p:cNvSpPr/>
          <p:nvPr/>
        </p:nvSpPr>
        <p:spPr bwMode="auto">
          <a:xfrm>
            <a:off x="72526" y="1103083"/>
            <a:ext cx="3265713" cy="4891317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tabLst/>
            </a:pPr>
            <a:endParaRPr lang="en-GB" sz="1800" dirty="0" smtClean="0">
              <a:solidFill>
                <a:srgbClr val="FF0000"/>
              </a:solidFill>
            </a:endParaRP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Individual contribution of each PCDD/F congener to fish sample dioxin content (as TEQ pg/g) </a:t>
            </a:r>
          </a:p>
          <a:p>
            <a:endParaRPr lang="en-GB" sz="2000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smtClean="0"/>
              <a:t>Comparison </a:t>
            </a:r>
            <a:r>
              <a:rPr lang="en-GB" sz="2000" dirty="0" smtClean="0"/>
              <a:t>of TSQ 8000 EVO GC-MS/MS results with the GC-HRMS values. </a:t>
            </a:r>
            <a:endParaRPr lang="en-US" sz="2000" dirty="0" smtClean="0"/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  <a:p>
            <a:pPr lvl="1"/>
            <a:endParaRPr lang="en-GB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ExtractaBrite</a:t>
            </a:r>
            <a:r>
              <a:rPr lang="en-US" dirty="0" smtClean="0"/>
              <a:t> Ion Source</a:t>
            </a:r>
            <a:endParaRPr lang="en-GB" dirty="0"/>
          </a:p>
        </p:txBody>
      </p:sp>
      <p:pic>
        <p:nvPicPr>
          <p:cNvPr id="5" name="Picture 4" descr="crop3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814796" y="784348"/>
            <a:ext cx="5319679" cy="552527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62738" y="4968890"/>
            <a:ext cx="4572000" cy="1284829"/>
            <a:chOff x="2286000" y="2988102"/>
            <a:chExt cx="4572000" cy="1284829"/>
          </a:xfrm>
        </p:grpSpPr>
        <p:sp>
          <p:nvSpPr>
            <p:cNvPr id="12" name="Rectangle 11"/>
            <p:cNvSpPr/>
            <p:nvPr/>
          </p:nvSpPr>
          <p:spPr>
            <a:xfrm>
              <a:off x="2286000" y="29881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083341" y="3749711"/>
              <a:ext cx="208422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Robustness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sp>
        <p:nvSpPr>
          <p:cNvPr id="26" name="Rounded Rectangle 25"/>
          <p:cNvSpPr/>
          <p:nvPr/>
        </p:nvSpPr>
        <p:spPr bwMode="auto">
          <a:xfrm>
            <a:off x="337990" y="793371"/>
            <a:ext cx="3265713" cy="4891317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tabLst/>
            </a:pPr>
            <a:endParaRPr lang="en-GB" sz="1800" dirty="0" smtClean="0">
              <a:solidFill>
                <a:srgbClr val="FF0000"/>
              </a:solidFill>
            </a:endParaRP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 Patented RF lens protects ion guide and quads</a:t>
            </a:r>
          </a:p>
          <a:p>
            <a:pPr>
              <a:buClr>
                <a:srgbClr val="C00000"/>
              </a:buClr>
            </a:pPr>
            <a:endParaRPr lang="en-GB" sz="2000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 RF lens is removed  with source cartridge without venting</a:t>
            </a:r>
          </a:p>
          <a:p>
            <a:pPr>
              <a:buClr>
                <a:srgbClr val="C00000"/>
              </a:buClr>
            </a:pPr>
            <a:endParaRPr lang="en-GB" sz="2000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 </a:t>
            </a:r>
            <a:r>
              <a:rPr lang="en-GB" sz="2000" dirty="0" err="1" smtClean="0"/>
              <a:t>Repeller</a:t>
            </a:r>
            <a:r>
              <a:rPr lang="en-GB" sz="2000" dirty="0" smtClean="0"/>
              <a:t> designed to overcome ion burn once it forms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sz="2000" dirty="0" smtClean="0"/>
          </a:p>
          <a:p>
            <a:endParaRPr lang="en-GB" sz="2000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endParaRPr lang="en-GB" sz="2000" dirty="0" smtClean="0"/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  <a:p>
            <a:pPr lvl="1"/>
            <a:endParaRPr lang="en-GB" dirty="0" smtClean="0"/>
          </a:p>
        </p:txBody>
      </p:sp>
      <p:pic>
        <p:nvPicPr>
          <p:cNvPr id="2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7278" y="2087641"/>
            <a:ext cx="4728980" cy="2160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8" name="Straight Connector 17"/>
          <p:cNvCxnSpPr/>
          <p:nvPr/>
        </p:nvCxnSpPr>
        <p:spPr bwMode="auto">
          <a:xfrm>
            <a:off x="7975600" y="2043471"/>
            <a:ext cx="1" cy="1061880"/>
          </a:xfrm>
          <a:prstGeom prst="line">
            <a:avLst/>
          </a:prstGeom>
          <a:solidFill>
            <a:schemeClr val="accent1"/>
          </a:solidFill>
          <a:ln w="41275" cap="flat" cmpd="sng" algn="ctr">
            <a:solidFill>
              <a:srgbClr val="EF82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/>
          <p:cNvCxnSpPr/>
          <p:nvPr/>
        </p:nvCxnSpPr>
        <p:spPr bwMode="auto">
          <a:xfrm flipH="1">
            <a:off x="4553974" y="3537974"/>
            <a:ext cx="137652" cy="791497"/>
          </a:xfrm>
          <a:prstGeom prst="line">
            <a:avLst/>
          </a:prstGeom>
          <a:solidFill>
            <a:schemeClr val="accent1"/>
          </a:solidFill>
          <a:ln w="41275" cap="flat" cmpd="sng" algn="ctr">
            <a:solidFill>
              <a:srgbClr val="EF82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6706229" y="1724260"/>
            <a:ext cx="20952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8256F"/>
                </a:solidFill>
              </a:rPr>
              <a:t>Patented RF Lens</a:t>
            </a:r>
            <a:endParaRPr lang="en-US" sz="1400" b="1" dirty="0">
              <a:solidFill>
                <a:srgbClr val="78256F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19793" y="4324893"/>
            <a:ext cx="1450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rgbClr val="78256F"/>
                </a:solidFill>
              </a:rPr>
              <a:t>Repeller</a:t>
            </a:r>
            <a:endParaRPr lang="en-US" sz="1400" b="1" dirty="0">
              <a:solidFill>
                <a:srgbClr val="78256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Comprehensive source heating</a:t>
            </a:r>
            <a:endParaRPr lang="en-GB" dirty="0"/>
          </a:p>
        </p:txBody>
      </p:sp>
      <p:pic>
        <p:nvPicPr>
          <p:cNvPr id="5" name="Picture 4" descr="crop3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814796" y="784348"/>
            <a:ext cx="5319679" cy="5525272"/>
          </a:xfrm>
          <a:prstGeom prst="rect">
            <a:avLst/>
          </a:prstGeom>
        </p:spPr>
      </p:pic>
      <p:grpSp>
        <p:nvGrpSpPr>
          <p:cNvPr id="3" name="Group 7"/>
          <p:cNvGrpSpPr/>
          <p:nvPr/>
        </p:nvGrpSpPr>
        <p:grpSpPr>
          <a:xfrm>
            <a:off x="88998" y="4880402"/>
            <a:ext cx="4572000" cy="1284829"/>
            <a:chOff x="2286000" y="2988102"/>
            <a:chExt cx="4572000" cy="1284829"/>
          </a:xfrm>
        </p:grpSpPr>
        <p:sp>
          <p:nvSpPr>
            <p:cNvPr id="12" name="Rectangle 11"/>
            <p:cNvSpPr/>
            <p:nvPr/>
          </p:nvSpPr>
          <p:spPr>
            <a:xfrm>
              <a:off x="2286000" y="29881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083341" y="3749711"/>
              <a:ext cx="208422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Robustness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pic>
        <p:nvPicPr>
          <p:cNvPr id="17" name="Picture 1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5367" y="2490255"/>
            <a:ext cx="5278371" cy="2843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8" name="Straight Connector 17"/>
          <p:cNvCxnSpPr/>
          <p:nvPr/>
        </p:nvCxnSpPr>
        <p:spPr bwMode="auto">
          <a:xfrm>
            <a:off x="5627625" y="2145588"/>
            <a:ext cx="537201" cy="36163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EF82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/>
          <p:cNvCxnSpPr/>
          <p:nvPr/>
        </p:nvCxnSpPr>
        <p:spPr bwMode="auto">
          <a:xfrm flipH="1">
            <a:off x="4793227" y="2168013"/>
            <a:ext cx="324463" cy="38345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EF82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4158036" y="1509589"/>
            <a:ext cx="2492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8256F"/>
                </a:solidFill>
              </a:rPr>
              <a:t>Dual Independent</a:t>
            </a:r>
          </a:p>
          <a:p>
            <a:pPr algn="ctr"/>
            <a:r>
              <a:rPr lang="en-US" sz="1400" b="1" dirty="0" smtClean="0">
                <a:solidFill>
                  <a:srgbClr val="78256F"/>
                </a:solidFill>
              </a:rPr>
              <a:t>Heaters</a:t>
            </a:r>
            <a:endParaRPr lang="en-US" sz="1400" b="1" dirty="0">
              <a:solidFill>
                <a:srgbClr val="78256F"/>
              </a:solidFill>
            </a:endParaRPr>
          </a:p>
        </p:txBody>
      </p:sp>
      <p:sp>
        <p:nvSpPr>
          <p:cNvPr id="26" name="Rounded Rectangle 25"/>
          <p:cNvSpPr/>
          <p:nvPr/>
        </p:nvSpPr>
        <p:spPr bwMode="auto">
          <a:xfrm>
            <a:off x="72526" y="1103083"/>
            <a:ext cx="3265713" cy="4891317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tabLst/>
            </a:pPr>
            <a:endParaRPr lang="en-GB" sz="1800" dirty="0" smtClean="0">
              <a:solidFill>
                <a:srgbClr val="FF0000"/>
              </a:solidFill>
            </a:endParaRP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TSQ 8000 Evo heats all ion burn susceptible areas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 Ion volume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 Lens stack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 Ion guide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sz="2000" dirty="0" smtClean="0"/>
          </a:p>
          <a:p>
            <a:endParaRPr lang="en-GB" sz="2000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 Drives routine grade robustness in dirty matrix</a:t>
            </a:r>
            <a:endParaRPr lang="en-US" sz="2000" dirty="0" smtClean="0"/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  <a:p>
            <a:pPr lvl="1"/>
            <a:endParaRPr lang="en-GB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TSQ 8000 Evo - Routine grade robustness</a:t>
            </a:r>
            <a:endParaRPr lang="en-GB" dirty="0"/>
          </a:p>
        </p:txBody>
      </p:sp>
      <p:pic>
        <p:nvPicPr>
          <p:cNvPr id="5" name="Picture 4" descr="crop3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814796" y="784348"/>
            <a:ext cx="5319679" cy="5525272"/>
          </a:xfrm>
          <a:prstGeom prst="rect">
            <a:avLst/>
          </a:prstGeom>
        </p:spPr>
      </p:pic>
      <p:grpSp>
        <p:nvGrpSpPr>
          <p:cNvPr id="3" name="Group 7"/>
          <p:cNvGrpSpPr/>
          <p:nvPr/>
        </p:nvGrpSpPr>
        <p:grpSpPr>
          <a:xfrm>
            <a:off x="88998" y="4880402"/>
            <a:ext cx="4572000" cy="1284829"/>
            <a:chOff x="2286000" y="2988102"/>
            <a:chExt cx="4572000" cy="1284829"/>
          </a:xfrm>
        </p:grpSpPr>
        <p:sp>
          <p:nvSpPr>
            <p:cNvPr id="12" name="Rectangle 11"/>
            <p:cNvSpPr/>
            <p:nvPr/>
          </p:nvSpPr>
          <p:spPr>
            <a:xfrm>
              <a:off x="2286000" y="29881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083341" y="3749711"/>
              <a:ext cx="208422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Robustness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431" y="1189229"/>
            <a:ext cx="4030326" cy="2468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0715" y="1151754"/>
            <a:ext cx="4126138" cy="2551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Content Placeholder 12"/>
          <p:cNvSpPr txBox="1">
            <a:spLocks/>
          </p:cNvSpPr>
          <p:nvPr/>
        </p:nvSpPr>
        <p:spPr>
          <a:xfrm>
            <a:off x="546101" y="3703321"/>
            <a:ext cx="3746500" cy="970279"/>
          </a:xfrm>
          <a:prstGeom prst="roundRect">
            <a:avLst>
              <a:gd name="adj" fmla="val 2464"/>
            </a:avLst>
          </a:prstGeom>
        </p:spPr>
        <p:txBody>
          <a:bodyPr/>
          <a:lstStyle/>
          <a:p>
            <a:pPr marL="188913" marR="0" lvl="0" indent="-18891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folHlink"/>
              </a:buClr>
              <a:buSzTx/>
              <a:tabLst/>
              <a:defRPr/>
            </a:pPr>
            <a:r>
              <a:rPr lang="en-US" sz="1600" kern="0" dirty="0" smtClean="0">
                <a:latin typeface="+mn-lt"/>
              </a:rPr>
              <a:t>Internal standard r</a:t>
            </a:r>
            <a:r>
              <a:rPr lang="en-US" sz="1600" kern="0" noProof="0" dirty="0" err="1" smtClean="0">
                <a:latin typeface="+mn-lt"/>
              </a:rPr>
              <a:t>esponse</a:t>
            </a:r>
            <a:r>
              <a:rPr lang="en-US" sz="1600" kern="0" noProof="0" dirty="0" smtClean="0">
                <a:latin typeface="+mn-lt"/>
              </a:rPr>
              <a:t>  in 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BSTFA</a:t>
            </a:r>
            <a:endParaRPr lang="en-US" sz="1600" kern="0" dirty="0" smtClean="0">
              <a:latin typeface="+mn-lt"/>
            </a:endParaRPr>
          </a:p>
          <a:p>
            <a:pPr marL="188913" marR="0" lvl="0" indent="-18891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folHlink"/>
              </a:buClr>
              <a:buSzTx/>
              <a:tabLst/>
              <a:defRPr/>
            </a:pP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derivatized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Urine (3000 injections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23" name="Content Placeholder 12"/>
          <p:cNvSpPr txBox="1">
            <a:spLocks/>
          </p:cNvSpPr>
          <p:nvPr/>
        </p:nvSpPr>
        <p:spPr>
          <a:xfrm>
            <a:off x="5052695" y="3690621"/>
            <a:ext cx="3380105" cy="970279"/>
          </a:xfrm>
          <a:prstGeom prst="roundRect">
            <a:avLst>
              <a:gd name="adj" fmla="val 2464"/>
            </a:avLst>
          </a:prstGeom>
        </p:spPr>
        <p:txBody>
          <a:bodyPr/>
          <a:lstStyle/>
          <a:p>
            <a:pPr marL="188913" marR="0" lvl="0" indent="-18891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folHlink"/>
              </a:buClr>
              <a:buSzTx/>
              <a:tabLst/>
              <a:defRPr/>
            </a:pPr>
            <a:r>
              <a:rPr lang="en-US" sz="1600" kern="0" noProof="0" dirty="0" smtClean="0">
                <a:latin typeface="+mn-lt"/>
              </a:rPr>
              <a:t>Pesticide residue  at 50 ppb in </a:t>
            </a:r>
            <a:r>
              <a:rPr lang="en-US" sz="1600" kern="0" dirty="0" smtClean="0">
                <a:latin typeface="+mn-lt"/>
              </a:rPr>
              <a:t>cold pressed citrus oil  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(20 injections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4610100" y="4546600"/>
            <a:ext cx="4330700" cy="1663700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No tuning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No cleaning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Stable response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sz="2000" dirty="0" smtClean="0"/>
          </a:p>
          <a:p>
            <a:pPr lvl="1">
              <a:buClr>
                <a:srgbClr val="C00000"/>
              </a:buClr>
            </a:pPr>
            <a:endParaRPr lang="en-GB" dirty="0" smtClean="0"/>
          </a:p>
          <a:p>
            <a:pPr lvl="1"/>
            <a:endParaRPr lang="en-GB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Full ion source removal under vacuum</a:t>
            </a:r>
            <a:endParaRPr lang="en-GB" dirty="0"/>
          </a:p>
        </p:txBody>
      </p:sp>
      <p:pic>
        <p:nvPicPr>
          <p:cNvPr id="5" name="Picture 4" descr="crop3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814796" y="784348"/>
            <a:ext cx="5319679" cy="5525272"/>
          </a:xfrm>
          <a:prstGeom prst="rect">
            <a:avLst/>
          </a:prstGeom>
        </p:spPr>
      </p:pic>
      <p:grpSp>
        <p:nvGrpSpPr>
          <p:cNvPr id="3" name="Group 7"/>
          <p:cNvGrpSpPr/>
          <p:nvPr/>
        </p:nvGrpSpPr>
        <p:grpSpPr>
          <a:xfrm>
            <a:off x="88998" y="4880402"/>
            <a:ext cx="4572000" cy="1284829"/>
            <a:chOff x="2286000" y="2988102"/>
            <a:chExt cx="4572000" cy="1284829"/>
          </a:xfrm>
        </p:grpSpPr>
        <p:sp>
          <p:nvSpPr>
            <p:cNvPr id="12" name="Rectangle 11"/>
            <p:cNvSpPr/>
            <p:nvPr/>
          </p:nvSpPr>
          <p:spPr>
            <a:xfrm>
              <a:off x="2286000" y="29881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083341" y="3749711"/>
              <a:ext cx="208422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Robustness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22800" y="1574333"/>
            <a:ext cx="4275459" cy="2046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Rounded Rectangle 17"/>
          <p:cNvSpPr/>
          <p:nvPr/>
        </p:nvSpPr>
        <p:spPr bwMode="auto">
          <a:xfrm>
            <a:off x="337990" y="793371"/>
            <a:ext cx="3265713" cy="4891317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tabLst/>
            </a:pPr>
            <a:endParaRPr lang="en-GB" sz="1800" dirty="0" smtClean="0">
              <a:solidFill>
                <a:srgbClr val="FF0000"/>
              </a:solidFill>
            </a:endParaRP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 Complete source cartridge removal without venting the system</a:t>
            </a:r>
          </a:p>
          <a:p>
            <a:pPr>
              <a:buClr>
                <a:srgbClr val="C00000"/>
              </a:buClr>
            </a:pPr>
            <a:endParaRPr lang="en-GB" sz="2000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 All maintenance can be performed offline</a:t>
            </a:r>
          </a:p>
          <a:p>
            <a:pPr>
              <a:buClr>
                <a:srgbClr val="C00000"/>
              </a:buClr>
            </a:pPr>
            <a:endParaRPr lang="en-GB" sz="2000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 24/7 operation with a clean spare source maintenance routine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sz="2000" dirty="0" smtClean="0"/>
          </a:p>
          <a:p>
            <a:endParaRPr lang="en-GB" sz="2000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endParaRPr lang="en-GB" sz="2000" dirty="0" smtClean="0"/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  <a:p>
            <a:pPr lvl="1"/>
            <a:endParaRPr lang="en-GB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TSQ 8000 Evo GC-MS/MS</a:t>
            </a:r>
            <a:endParaRPr lang="en-GB" dirty="0"/>
          </a:p>
        </p:txBody>
      </p:sp>
      <p:grpSp>
        <p:nvGrpSpPr>
          <p:cNvPr id="4" name="Group 27"/>
          <p:cNvGrpSpPr/>
          <p:nvPr/>
        </p:nvGrpSpPr>
        <p:grpSpPr>
          <a:xfrm>
            <a:off x="174171" y="4956603"/>
            <a:ext cx="4572000" cy="1259429"/>
            <a:chOff x="2286000" y="3013502"/>
            <a:chExt cx="4572000" cy="1259429"/>
          </a:xfrm>
        </p:grpSpPr>
        <p:sp>
          <p:nvSpPr>
            <p:cNvPr id="29" name="Rectangle 28"/>
            <p:cNvSpPr/>
            <p:nvPr/>
          </p:nvSpPr>
          <p:spPr>
            <a:xfrm>
              <a:off x="2286000" y="30135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083341" y="3749711"/>
              <a:ext cx="204254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Productivity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sp>
        <p:nvSpPr>
          <p:cNvPr id="12" name="Rounded Rectangle 11"/>
          <p:cNvSpPr/>
          <p:nvPr/>
        </p:nvSpPr>
        <p:spPr bwMode="auto">
          <a:xfrm>
            <a:off x="101598" y="1001487"/>
            <a:ext cx="5050973" cy="4165600"/>
          </a:xfrm>
          <a:prstGeom prst="roundRect">
            <a:avLst/>
          </a:prstGeom>
          <a:solidFill>
            <a:schemeClr val="tx2"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</a:pP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For laboratories facing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Changing regulatory requirements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Lower detection levels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More compounds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Less time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Lower budgets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Increased competition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</p:txBody>
      </p:sp>
      <p:grpSp>
        <p:nvGrpSpPr>
          <p:cNvPr id="9" name="Group 8"/>
          <p:cNvGrpSpPr/>
          <p:nvPr/>
        </p:nvGrpSpPr>
        <p:grpSpPr>
          <a:xfrm>
            <a:off x="3953449" y="811507"/>
            <a:ext cx="5350205" cy="5629119"/>
            <a:chOff x="3953449" y="811507"/>
            <a:chExt cx="5350205" cy="5629119"/>
          </a:xfrm>
        </p:grpSpPr>
        <p:pic>
          <p:nvPicPr>
            <p:cNvPr id="13" name="Picture 12" descr="molecu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24913" y="811507"/>
              <a:ext cx="2119087" cy="5525272"/>
            </a:xfrm>
            <a:prstGeom prst="rect">
              <a:avLst/>
            </a:prstGeom>
          </p:spPr>
        </p:pic>
        <p:pic>
          <p:nvPicPr>
            <p:cNvPr id="15" name="Picture 14" descr="TSQ8000Evo.png"/>
            <p:cNvPicPr>
              <a:picLocks noChangeAspect="1"/>
            </p:cNvPicPr>
            <p:nvPr/>
          </p:nvPicPr>
          <p:blipFill>
            <a:blip r:embed="rId4" cstate="screen"/>
            <a:srcRect r="67"/>
            <a:stretch>
              <a:fillRect/>
            </a:stretch>
          </p:blipFill>
          <p:spPr>
            <a:xfrm>
              <a:off x="3953449" y="1201144"/>
              <a:ext cx="5350205" cy="5239482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113" y="47625"/>
            <a:ext cx="8658170" cy="700088"/>
          </a:xfrm>
        </p:spPr>
        <p:txBody>
          <a:bodyPr/>
          <a:lstStyle/>
          <a:p>
            <a:r>
              <a:rPr lang="en-US" dirty="0" smtClean="0"/>
              <a:t>Simple method creation and management workflows</a:t>
            </a:r>
            <a:endParaRPr lang="en-GB" dirty="0"/>
          </a:p>
        </p:txBody>
      </p:sp>
      <p:pic>
        <p:nvPicPr>
          <p:cNvPr id="4" name="Picture 3" descr="splash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96" y="792006"/>
            <a:ext cx="5801535" cy="5506219"/>
          </a:xfrm>
          <a:prstGeom prst="rect">
            <a:avLst/>
          </a:prstGeom>
        </p:spPr>
      </p:pic>
      <p:grpSp>
        <p:nvGrpSpPr>
          <p:cNvPr id="3" name="Group 5"/>
          <p:cNvGrpSpPr/>
          <p:nvPr/>
        </p:nvGrpSpPr>
        <p:grpSpPr>
          <a:xfrm>
            <a:off x="5486416" y="4923874"/>
            <a:ext cx="4572000" cy="1284829"/>
            <a:chOff x="2286000" y="2988102"/>
            <a:chExt cx="4572000" cy="1284829"/>
          </a:xfrm>
        </p:grpSpPr>
        <p:sp>
          <p:nvSpPr>
            <p:cNvPr id="7" name="Rectangle 6"/>
            <p:cNvSpPr/>
            <p:nvPr/>
          </p:nvSpPr>
          <p:spPr>
            <a:xfrm>
              <a:off x="2286000" y="29881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083341" y="3749711"/>
              <a:ext cx="170271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Simplicity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grpSp>
        <p:nvGrpSpPr>
          <p:cNvPr id="20" name="Group 4"/>
          <p:cNvGrpSpPr/>
          <p:nvPr/>
        </p:nvGrpSpPr>
        <p:grpSpPr>
          <a:xfrm>
            <a:off x="2349045" y="1355823"/>
            <a:ext cx="2585544" cy="1705872"/>
            <a:chOff x="2128345" y="2161206"/>
            <a:chExt cx="3594538" cy="2363077"/>
          </a:xfrm>
        </p:grpSpPr>
        <p:pic>
          <p:nvPicPr>
            <p:cNvPr id="21" name="Picture 15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2128345" y="2161206"/>
              <a:ext cx="3594538" cy="2363077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47000">
                  <a:srgbClr val="FFFFFF"/>
                </a:gs>
              </a:gsLst>
              <a:lin ang="10800000" scaled="1"/>
              <a:tileRect/>
            </a:gradFill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33400" dist="241300" dir="9180000" sx="95000" sy="95000" algn="tl" rotWithShape="0">
                <a:schemeClr val="accent1">
                  <a:lumMod val="50000"/>
                  <a:alpha val="43000"/>
                </a:schemeClr>
              </a:outerShdw>
            </a:effectLst>
          </p:spPr>
        </p:pic>
        <p:sp>
          <p:nvSpPr>
            <p:cNvPr id="22" name="TextBox 21"/>
            <p:cNvSpPr txBox="1"/>
            <p:nvPr/>
          </p:nvSpPr>
          <p:spPr>
            <a:xfrm>
              <a:off x="2238701" y="3713424"/>
              <a:ext cx="2632841" cy="36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b="1" i="1" dirty="0" smtClean="0">
                  <a:solidFill>
                    <a:srgbClr val="26BCD7"/>
                  </a:solidFill>
                </a:rPr>
                <a:t>Compound Database</a:t>
              </a:r>
              <a:endParaRPr lang="en-US" sz="1100" b="1" i="1" dirty="0">
                <a:solidFill>
                  <a:srgbClr val="26BCD7"/>
                </a:solidFill>
              </a:endParaRPr>
            </a:p>
          </p:txBody>
        </p:sp>
      </p:grpSp>
      <p:cxnSp>
        <p:nvCxnSpPr>
          <p:cNvPr id="23" name="Straight Arrow Connector 22"/>
          <p:cNvCxnSpPr/>
          <p:nvPr/>
        </p:nvCxnSpPr>
        <p:spPr bwMode="auto">
          <a:xfrm flipV="1">
            <a:off x="1387356" y="2175641"/>
            <a:ext cx="756740" cy="15768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624D7D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24" name="Group 41"/>
          <p:cNvGrpSpPr/>
          <p:nvPr/>
        </p:nvGrpSpPr>
        <p:grpSpPr>
          <a:xfrm rot="16200000" flipV="1">
            <a:off x="5573100" y="1757858"/>
            <a:ext cx="220714" cy="867099"/>
            <a:chOff x="4398583" y="3405352"/>
            <a:chExt cx="141895" cy="567559"/>
          </a:xfrm>
        </p:grpSpPr>
        <p:cxnSp>
          <p:nvCxnSpPr>
            <p:cNvPr id="25" name="Straight Arrow Connector 24"/>
            <p:cNvCxnSpPr/>
            <p:nvPr/>
          </p:nvCxnSpPr>
          <p:spPr bwMode="auto">
            <a:xfrm>
              <a:off x="4398583" y="3436884"/>
              <a:ext cx="1" cy="536027"/>
            </a:xfrm>
            <a:prstGeom prst="straightConnector1">
              <a:avLst/>
            </a:prstGeom>
            <a:solidFill>
              <a:schemeClr val="accent1"/>
            </a:solidFill>
            <a:ln w="44450" cap="flat" cmpd="sng" algn="ctr">
              <a:solidFill>
                <a:srgbClr val="9ECEEB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6" name="Straight Arrow Connector 25"/>
            <p:cNvCxnSpPr/>
            <p:nvPr/>
          </p:nvCxnSpPr>
          <p:spPr bwMode="auto">
            <a:xfrm flipH="1" flipV="1">
              <a:off x="4540469" y="3405352"/>
              <a:ext cx="9" cy="536027"/>
            </a:xfrm>
            <a:prstGeom prst="straightConnector1">
              <a:avLst/>
            </a:prstGeom>
            <a:solidFill>
              <a:schemeClr val="accent1"/>
            </a:solidFill>
            <a:ln w="44450" cap="flat" cmpd="sng" algn="ctr">
              <a:solidFill>
                <a:srgbClr val="9ECEEB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99795" y="1119353"/>
            <a:ext cx="1745979" cy="223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38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001663" y="4190659"/>
            <a:ext cx="2964462" cy="1390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5265658" y="1233989"/>
            <a:ext cx="1000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 smtClean="0">
                <a:solidFill>
                  <a:srgbClr val="78256F"/>
                </a:solidFill>
              </a:rPr>
              <a:t>Develop missing compound/</a:t>
            </a:r>
          </a:p>
          <a:p>
            <a:r>
              <a:rPr lang="en-GB" sz="1100" b="1" dirty="0" smtClean="0">
                <a:solidFill>
                  <a:srgbClr val="78256F"/>
                </a:solidFill>
              </a:rPr>
              <a:t>SRM</a:t>
            </a:r>
            <a:endParaRPr lang="en-US" sz="1100" b="1" dirty="0">
              <a:solidFill>
                <a:srgbClr val="78256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74329" y="2558576"/>
            <a:ext cx="10009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 smtClean="0">
                <a:solidFill>
                  <a:srgbClr val="78256F"/>
                </a:solidFill>
              </a:rPr>
              <a:t>Add to database</a:t>
            </a:r>
            <a:endParaRPr lang="en-US" sz="1100" b="1" dirty="0">
              <a:solidFill>
                <a:srgbClr val="78256F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 bwMode="auto">
          <a:xfrm>
            <a:off x="3400082" y="3273977"/>
            <a:ext cx="5248" cy="730466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624D7D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2" name="Rectangle 31"/>
          <p:cNvSpPr/>
          <p:nvPr/>
        </p:nvSpPr>
        <p:spPr>
          <a:xfrm>
            <a:off x="2365123" y="5752180"/>
            <a:ext cx="23326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400" b="1" i="1" dirty="0" smtClean="0">
                <a:solidFill>
                  <a:srgbClr val="78256F"/>
                </a:solidFill>
              </a:rPr>
              <a:t>Completed MRM method </a:t>
            </a:r>
            <a:endParaRPr lang="en-US" sz="1400" b="1" i="1" dirty="0">
              <a:solidFill>
                <a:srgbClr val="78256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38823" y="3309781"/>
            <a:ext cx="1156148" cy="61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 smtClean="0">
                <a:solidFill>
                  <a:srgbClr val="78256F"/>
                </a:solidFill>
              </a:rPr>
              <a:t>Automatic MRM method creation</a:t>
            </a:r>
            <a:endParaRPr lang="en-US" sz="1100" b="1" dirty="0">
              <a:solidFill>
                <a:srgbClr val="78256F"/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 bwMode="auto">
          <a:xfrm flipH="1" flipV="1">
            <a:off x="3620793" y="3258208"/>
            <a:ext cx="21019" cy="698937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624D7D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7" name="TextBox 36"/>
          <p:cNvSpPr txBox="1"/>
          <p:nvPr/>
        </p:nvSpPr>
        <p:spPr>
          <a:xfrm>
            <a:off x="3773182" y="3462185"/>
            <a:ext cx="11561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 smtClean="0">
                <a:solidFill>
                  <a:srgbClr val="78256F"/>
                </a:solidFill>
              </a:rPr>
              <a:t>RT Update</a:t>
            </a:r>
            <a:endParaRPr lang="en-US" sz="1100" b="1" dirty="0">
              <a:solidFill>
                <a:srgbClr val="78256F"/>
              </a:solidFill>
            </a:endParaRPr>
          </a:p>
        </p:txBody>
      </p:sp>
      <p:sp>
        <p:nvSpPr>
          <p:cNvPr id="38" name="Vertical Scroll 37"/>
          <p:cNvSpPr/>
          <p:nvPr/>
        </p:nvSpPr>
        <p:spPr>
          <a:xfrm>
            <a:off x="173837" y="1246781"/>
            <a:ext cx="1397883" cy="1389766"/>
          </a:xfrm>
          <a:prstGeom prst="verticalScroll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i="1" dirty="0" smtClean="0">
                <a:solidFill>
                  <a:srgbClr val="002060"/>
                </a:solidFill>
              </a:rPr>
              <a:t>My target compound list</a:t>
            </a:r>
            <a:endParaRPr lang="en-US" sz="1200" b="1" i="1" dirty="0">
              <a:solidFill>
                <a:srgbClr val="002060"/>
              </a:solidFill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3515714" y="2096814"/>
            <a:ext cx="299541" cy="236483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113" y="47625"/>
            <a:ext cx="8658170" cy="700088"/>
          </a:xfrm>
        </p:spPr>
        <p:txBody>
          <a:bodyPr/>
          <a:lstStyle/>
          <a:p>
            <a:r>
              <a:rPr lang="en-US" dirty="0" err="1" smtClean="0"/>
              <a:t>AutoSRM</a:t>
            </a:r>
            <a:r>
              <a:rPr lang="en-US" dirty="0" smtClean="0"/>
              <a:t> : Automated Optimization of SRM Methods</a:t>
            </a:r>
            <a:endParaRPr lang="en-GB" dirty="0"/>
          </a:p>
        </p:txBody>
      </p:sp>
      <p:pic>
        <p:nvPicPr>
          <p:cNvPr id="4" name="Picture 3" descr="splash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96" y="792006"/>
            <a:ext cx="5801535" cy="5506219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5376054" y="698586"/>
            <a:ext cx="4572000" cy="1284829"/>
            <a:chOff x="2286000" y="2988102"/>
            <a:chExt cx="4572000" cy="1284829"/>
          </a:xfrm>
        </p:grpSpPr>
        <p:sp>
          <p:nvSpPr>
            <p:cNvPr id="7" name="Rectangle 6"/>
            <p:cNvSpPr/>
            <p:nvPr/>
          </p:nvSpPr>
          <p:spPr>
            <a:xfrm>
              <a:off x="2286000" y="29881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083341" y="3749711"/>
              <a:ext cx="170271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Simplicity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grpSp>
        <p:nvGrpSpPr>
          <p:cNvPr id="9" name="Group 14"/>
          <p:cNvGrpSpPr/>
          <p:nvPr/>
        </p:nvGrpSpPr>
        <p:grpSpPr>
          <a:xfrm>
            <a:off x="343866" y="1538748"/>
            <a:ext cx="5848350" cy="4429285"/>
            <a:chOff x="431448" y="1538748"/>
            <a:chExt cx="5848350" cy="4429285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581868" y="3969072"/>
              <a:ext cx="2697930" cy="199896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1961652" y="2618892"/>
              <a:ext cx="2706995" cy="20056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Picture 7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431448" y="1538748"/>
              <a:ext cx="2709091" cy="200723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Bent Arrow 12"/>
            <p:cNvSpPr/>
            <p:nvPr/>
          </p:nvSpPr>
          <p:spPr bwMode="auto">
            <a:xfrm rot="10800000" flipH="1">
              <a:off x="2787534" y="4813454"/>
              <a:ext cx="582628" cy="589552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521"/>
              </a:avLst>
            </a:prstGeom>
            <a:solidFill>
              <a:srgbClr val="33CC33">
                <a:alpha val="72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Bent Arrow 13"/>
            <p:cNvSpPr/>
            <p:nvPr/>
          </p:nvSpPr>
          <p:spPr bwMode="auto">
            <a:xfrm rot="5226647">
              <a:off x="3192351" y="1795685"/>
              <a:ext cx="630084" cy="540072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521"/>
              </a:avLst>
            </a:prstGeom>
            <a:solidFill>
              <a:srgbClr val="33CC33">
                <a:alpha val="81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51424" y="1088688"/>
            <a:ext cx="3330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78256F"/>
                </a:solidFill>
              </a:rPr>
              <a:t>1) Precursor  ion selection</a:t>
            </a:r>
            <a:endParaRPr lang="en-US" sz="1800" b="1" dirty="0">
              <a:solidFill>
                <a:srgbClr val="78256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1412" y="3789048"/>
            <a:ext cx="1781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78256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2) Product ion selection</a:t>
            </a:r>
            <a:endParaRPr lang="en-US" sz="1800" b="1" dirty="0">
              <a:solidFill>
                <a:srgbClr val="78256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51544" y="5409264"/>
            <a:ext cx="2340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78256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3) Collision energy optimization</a:t>
            </a:r>
            <a:endParaRPr lang="en-US" sz="1800" b="1" dirty="0">
              <a:solidFill>
                <a:srgbClr val="78256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5897443" y="2365448"/>
            <a:ext cx="2743201" cy="1227379"/>
          </a:xfrm>
          <a:prstGeom prst="roundRect">
            <a:avLst/>
          </a:prstGeom>
          <a:solidFill>
            <a:srgbClr val="FFFFFF">
              <a:alpha val="54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</a:rPr>
              <a:t>AutoSRM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automates the development of SRM methodology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113" y="47625"/>
            <a:ext cx="8658170" cy="700088"/>
          </a:xfrm>
        </p:spPr>
        <p:txBody>
          <a:bodyPr/>
          <a:lstStyle/>
          <a:p>
            <a:r>
              <a:rPr lang="en-US" dirty="0" err="1" smtClean="0"/>
              <a:t>AutoSRM</a:t>
            </a:r>
            <a:r>
              <a:rPr lang="en-US" dirty="0" smtClean="0"/>
              <a:t> : Automated Optimization of SRM Methods</a:t>
            </a:r>
            <a:endParaRPr lang="en-GB" dirty="0"/>
          </a:p>
        </p:txBody>
      </p:sp>
      <p:pic>
        <p:nvPicPr>
          <p:cNvPr id="4" name="Picture 3" descr="splash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96" y="792006"/>
            <a:ext cx="5801535" cy="5506219"/>
          </a:xfrm>
          <a:prstGeom prst="rect">
            <a:avLst/>
          </a:prstGeom>
        </p:spPr>
      </p:pic>
      <p:grpSp>
        <p:nvGrpSpPr>
          <p:cNvPr id="3" name="Group 5"/>
          <p:cNvGrpSpPr/>
          <p:nvPr/>
        </p:nvGrpSpPr>
        <p:grpSpPr>
          <a:xfrm>
            <a:off x="5376054" y="698586"/>
            <a:ext cx="4572000" cy="1284829"/>
            <a:chOff x="2286000" y="2988102"/>
            <a:chExt cx="4572000" cy="1284829"/>
          </a:xfrm>
        </p:grpSpPr>
        <p:sp>
          <p:nvSpPr>
            <p:cNvPr id="7" name="Rectangle 6"/>
            <p:cNvSpPr/>
            <p:nvPr/>
          </p:nvSpPr>
          <p:spPr>
            <a:xfrm>
              <a:off x="2286000" y="29881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083341" y="3749711"/>
              <a:ext cx="170271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Simplicity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3" cstate="print"/>
          <a:srcRect r="3" b="16"/>
          <a:stretch>
            <a:fillRect/>
          </a:stretch>
        </p:blipFill>
        <p:spPr bwMode="auto">
          <a:xfrm>
            <a:off x="249904" y="1783917"/>
            <a:ext cx="5583276" cy="3810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34" name="Straight Arrow Connector 33"/>
          <p:cNvCxnSpPr/>
          <p:nvPr/>
        </p:nvCxnSpPr>
        <p:spPr bwMode="auto">
          <a:xfrm flipV="1">
            <a:off x="1384300" y="5484586"/>
            <a:ext cx="1815" cy="446314"/>
          </a:xfrm>
          <a:prstGeom prst="straightConnector1">
            <a:avLst/>
          </a:prstGeom>
          <a:solidFill>
            <a:schemeClr val="accent1"/>
          </a:solidFill>
          <a:ln w="34925" cap="flat" cmpd="sng" algn="ctr">
            <a:solidFill>
              <a:srgbClr val="78256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1422400" y="5765800"/>
            <a:ext cx="37211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b="1" dirty="0" smtClean="0"/>
              <a:t>Method navigation  using SRM density map</a:t>
            </a:r>
            <a:endParaRPr lang="en-GB" sz="1050" b="1" dirty="0"/>
          </a:p>
        </p:txBody>
      </p:sp>
      <p:sp>
        <p:nvSpPr>
          <p:cNvPr id="43" name="Content Placeholder 12"/>
          <p:cNvSpPr txBox="1">
            <a:spLocks/>
          </p:cNvSpPr>
          <p:nvPr/>
        </p:nvSpPr>
        <p:spPr>
          <a:xfrm>
            <a:off x="6108700" y="2068463"/>
            <a:ext cx="2830348" cy="3845225"/>
          </a:xfrm>
          <a:prstGeom prst="roundRect">
            <a:avLst>
              <a:gd name="adj" fmla="val 2464"/>
            </a:avLst>
          </a:prstGeom>
        </p:spPr>
        <p:txBody>
          <a:bodyPr/>
          <a:lstStyle/>
          <a:p>
            <a:pPr marL="188913" marR="0" lvl="0" indent="-1889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folHlink"/>
              </a:buClr>
              <a:buSzTx/>
              <a:buFontTx/>
              <a:buChar char="•"/>
              <a:tabLst/>
              <a:defRPr/>
            </a:pPr>
            <a:r>
              <a:rPr kumimoji="0" lang="en-US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Evolution of instrument method GUI to promote speed</a:t>
            </a:r>
            <a:r>
              <a:rPr kumimoji="0" lang="en-US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ease of use</a:t>
            </a:r>
          </a:p>
          <a:p>
            <a:pPr marL="188913" marR="0" lvl="0" indent="-1889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folHlink"/>
              </a:buClr>
              <a:buSzTx/>
              <a:buFontTx/>
              <a:buChar char="•"/>
              <a:tabLst/>
              <a:defRPr/>
            </a:pPr>
            <a:r>
              <a:rPr lang="en-US" kern="0" dirty="0">
                <a:latin typeface="+mn-lt"/>
              </a:rPr>
              <a:t> </a:t>
            </a:r>
            <a:r>
              <a:rPr lang="en-US" kern="0" dirty="0" smtClean="0">
                <a:latin typeface="+mn-lt"/>
              </a:rPr>
              <a:t>Additional tools like SRM density map to help navigate complex methods</a:t>
            </a:r>
            <a:endParaRPr lang="en-US" kern="0" baseline="0" dirty="0" smtClean="0"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pples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5785" y="803859"/>
            <a:ext cx="8211697" cy="55157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TRACE 1300 Series GC</a:t>
            </a:r>
            <a:endParaRPr lang="en-GB" dirty="0"/>
          </a:p>
        </p:txBody>
      </p:sp>
      <p:grpSp>
        <p:nvGrpSpPr>
          <p:cNvPr id="6" name="Group 5"/>
          <p:cNvGrpSpPr/>
          <p:nvPr/>
        </p:nvGrpSpPr>
        <p:grpSpPr>
          <a:xfrm>
            <a:off x="4559300" y="4816902"/>
            <a:ext cx="4572000" cy="1228589"/>
            <a:chOff x="2095500" y="2556302"/>
            <a:chExt cx="4572000" cy="1228589"/>
          </a:xfrm>
        </p:grpSpPr>
        <p:sp>
          <p:nvSpPr>
            <p:cNvPr id="7" name="Rectangle 6"/>
            <p:cNvSpPr/>
            <p:nvPr/>
          </p:nvSpPr>
          <p:spPr>
            <a:xfrm>
              <a:off x="2095500" y="25563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Experience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629441" y="3261671"/>
              <a:ext cx="184537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Innovation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862" y="1498381"/>
            <a:ext cx="3852534" cy="3816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Content Placeholder 12"/>
          <p:cNvSpPr txBox="1">
            <a:spLocks/>
          </p:cNvSpPr>
          <p:nvPr/>
        </p:nvSpPr>
        <p:spPr>
          <a:xfrm>
            <a:off x="5273675" y="1387367"/>
            <a:ext cx="3665373" cy="4629558"/>
          </a:xfrm>
          <a:prstGeom prst="roundRect">
            <a:avLst>
              <a:gd name="adj" fmla="val 2464"/>
            </a:avLst>
          </a:prstGeom>
        </p:spPr>
        <p:txBody>
          <a:bodyPr/>
          <a:lstStyle/>
          <a:p>
            <a:pPr marL="188913" marR="0" lvl="0" indent="-1889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folHlink"/>
              </a:buClr>
              <a:buSzTx/>
              <a:buFontTx/>
              <a:buChar char="•"/>
              <a:tabLst/>
              <a:defRPr/>
            </a:pPr>
            <a:r>
              <a:rPr kumimoji="0" lang="en-US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Breakthrough modular design with instant</a:t>
            </a:r>
            <a:r>
              <a:rPr kumimoji="0" lang="en-US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connect (</a:t>
            </a:r>
            <a:r>
              <a:rPr kumimoji="0" lang="en-US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iC</a:t>
            </a:r>
            <a:r>
              <a:rPr kumimoji="0" lang="en-US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injectors and detectors</a:t>
            </a:r>
            <a:endParaRPr kumimoji="0" lang="en-US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8913" marR="0" lvl="0" indent="-1889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folHlink"/>
              </a:buClr>
              <a:buSzTx/>
              <a:buFontTx/>
              <a:buChar char="•"/>
              <a:tabLst/>
              <a:defRPr/>
            </a:pPr>
            <a:r>
              <a:rPr kumimoji="0" lang="en-US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User can reconfigure GC in minutes</a:t>
            </a:r>
          </a:p>
          <a:p>
            <a:pPr marL="188913" marR="0" lvl="0" indent="-1889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folHlink"/>
              </a:buClr>
              <a:buSzTx/>
              <a:buFontTx/>
              <a:buChar char="•"/>
              <a:tabLst/>
              <a:defRPr/>
            </a:pPr>
            <a:r>
              <a:rPr kumimoji="0" lang="en-US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Benefit from future</a:t>
            </a:r>
            <a:r>
              <a:rPr kumimoji="0" lang="en-US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GC innovations</a:t>
            </a:r>
            <a:endParaRPr kumimoji="0" lang="en-US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pples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5785" y="803859"/>
            <a:ext cx="8211697" cy="55157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Instant Connect Helium Saver Module </a:t>
            </a:r>
            <a:endParaRPr lang="en-GB" dirty="0"/>
          </a:p>
        </p:txBody>
      </p:sp>
      <p:grpSp>
        <p:nvGrpSpPr>
          <p:cNvPr id="3" name="Group 5"/>
          <p:cNvGrpSpPr/>
          <p:nvPr/>
        </p:nvGrpSpPr>
        <p:grpSpPr>
          <a:xfrm>
            <a:off x="4559300" y="4816902"/>
            <a:ext cx="4572000" cy="1228589"/>
            <a:chOff x="2095500" y="2556302"/>
            <a:chExt cx="4572000" cy="1228589"/>
          </a:xfrm>
        </p:grpSpPr>
        <p:sp>
          <p:nvSpPr>
            <p:cNvPr id="7" name="Rectangle 6"/>
            <p:cNvSpPr/>
            <p:nvPr/>
          </p:nvSpPr>
          <p:spPr>
            <a:xfrm>
              <a:off x="2095500" y="25563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Experience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629441" y="3261671"/>
              <a:ext cx="184537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Innovation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sp>
        <p:nvSpPr>
          <p:cNvPr id="10" name="Content Placeholder 12"/>
          <p:cNvSpPr txBox="1">
            <a:spLocks/>
          </p:cNvSpPr>
          <p:nvPr/>
        </p:nvSpPr>
        <p:spPr>
          <a:xfrm>
            <a:off x="5068724" y="1418898"/>
            <a:ext cx="3665373" cy="4629558"/>
          </a:xfrm>
          <a:prstGeom prst="roundRect">
            <a:avLst>
              <a:gd name="adj" fmla="val 2464"/>
            </a:avLst>
          </a:prstGeom>
        </p:spPr>
        <p:txBody>
          <a:bodyPr/>
          <a:lstStyle/>
          <a:p>
            <a:pPr marL="188913" lvl="0" indent="-188913" eaLnBrk="1" hangingPunct="1">
              <a:spcAft>
                <a:spcPct val="20000"/>
              </a:spcAft>
              <a:buClr>
                <a:schemeClr val="folHlink"/>
              </a:buClr>
              <a:buFontTx/>
              <a:buChar char="•"/>
            </a:pPr>
            <a:r>
              <a:rPr lang="en-GB" kern="0" dirty="0" smtClean="0">
                <a:latin typeface="+mn-lt"/>
              </a:rPr>
              <a:t>During all “non-injection” periods, Helium is supplied with a flow slightly higher than the column flow</a:t>
            </a:r>
          </a:p>
          <a:p>
            <a:pPr marL="188913" lvl="0" indent="-188913" eaLnBrk="1" hangingPunct="1">
              <a:spcAft>
                <a:spcPct val="20000"/>
              </a:spcAft>
              <a:buClr>
                <a:schemeClr val="folHlink"/>
              </a:buClr>
              <a:buFontTx/>
              <a:buChar char="•"/>
            </a:pPr>
            <a:r>
              <a:rPr lang="en-GB" kern="0" dirty="0" smtClean="0">
                <a:latin typeface="+mn-lt"/>
              </a:rPr>
              <a:t>Helium consumption is only 1/15 – 1/20 of standard Split/</a:t>
            </a:r>
            <a:r>
              <a:rPr lang="en-GB" kern="0" dirty="0" err="1" smtClean="0">
                <a:latin typeface="+mn-lt"/>
              </a:rPr>
              <a:t>Splitless</a:t>
            </a:r>
            <a:r>
              <a:rPr lang="en-GB" kern="0" dirty="0" smtClean="0">
                <a:latin typeface="+mn-lt"/>
              </a:rPr>
              <a:t> injector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487" y="1418895"/>
            <a:ext cx="3809611" cy="4182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pples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5785" y="803859"/>
            <a:ext cx="8211697" cy="55157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Instant Connect Helium Saver Module </a:t>
            </a:r>
            <a:endParaRPr lang="en-GB" dirty="0"/>
          </a:p>
        </p:txBody>
      </p:sp>
      <p:grpSp>
        <p:nvGrpSpPr>
          <p:cNvPr id="3" name="Group 5"/>
          <p:cNvGrpSpPr/>
          <p:nvPr/>
        </p:nvGrpSpPr>
        <p:grpSpPr>
          <a:xfrm>
            <a:off x="4559300" y="4816902"/>
            <a:ext cx="4572000" cy="1228589"/>
            <a:chOff x="2095500" y="2556302"/>
            <a:chExt cx="4572000" cy="1228589"/>
          </a:xfrm>
        </p:grpSpPr>
        <p:sp>
          <p:nvSpPr>
            <p:cNvPr id="7" name="Rectangle 6"/>
            <p:cNvSpPr/>
            <p:nvPr/>
          </p:nvSpPr>
          <p:spPr>
            <a:xfrm>
              <a:off x="2095500" y="25563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Experience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629441" y="3261671"/>
              <a:ext cx="184537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Innovation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488" y="930165"/>
            <a:ext cx="8373953" cy="417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pples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835390"/>
            <a:ext cx="8211697" cy="55157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Instant Connect Helium Saver Module </a:t>
            </a:r>
            <a:endParaRPr lang="en-GB" dirty="0"/>
          </a:p>
        </p:txBody>
      </p:sp>
      <p:grpSp>
        <p:nvGrpSpPr>
          <p:cNvPr id="3" name="Group 5"/>
          <p:cNvGrpSpPr/>
          <p:nvPr/>
        </p:nvGrpSpPr>
        <p:grpSpPr>
          <a:xfrm>
            <a:off x="4559300" y="4816902"/>
            <a:ext cx="4572000" cy="1228589"/>
            <a:chOff x="2095500" y="2556302"/>
            <a:chExt cx="4572000" cy="1228589"/>
          </a:xfrm>
        </p:grpSpPr>
        <p:sp>
          <p:nvSpPr>
            <p:cNvPr id="7" name="Rectangle 6"/>
            <p:cNvSpPr/>
            <p:nvPr/>
          </p:nvSpPr>
          <p:spPr>
            <a:xfrm>
              <a:off x="2095500" y="25563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Experience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629441" y="3261671"/>
              <a:ext cx="184537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Innovation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sp>
        <p:nvSpPr>
          <p:cNvPr id="10" name="Content Placeholder 12"/>
          <p:cNvSpPr txBox="1">
            <a:spLocks/>
          </p:cNvSpPr>
          <p:nvPr/>
        </p:nvSpPr>
        <p:spPr>
          <a:xfrm>
            <a:off x="5699344" y="1172152"/>
            <a:ext cx="3444656" cy="4629558"/>
          </a:xfrm>
          <a:prstGeom prst="roundRect">
            <a:avLst>
              <a:gd name="adj" fmla="val 2464"/>
            </a:avLst>
          </a:prstGeom>
        </p:spPr>
        <p:txBody>
          <a:bodyPr/>
          <a:lstStyle/>
          <a:p>
            <a:pPr marL="188913" lvl="0" indent="-188913" eaLnBrk="1" hangingPunct="1">
              <a:spcAft>
                <a:spcPct val="20000"/>
              </a:spcAft>
              <a:buClr>
                <a:schemeClr val="folHlink"/>
              </a:buClr>
              <a:buFontTx/>
              <a:buChar char="•"/>
            </a:pPr>
            <a:r>
              <a:rPr lang="en-GB" kern="0" dirty="0" smtClean="0">
                <a:latin typeface="+mn-lt"/>
              </a:rPr>
              <a:t>Chromatographic performance unchanged</a:t>
            </a:r>
          </a:p>
          <a:p>
            <a:pPr marL="188913" lvl="0" indent="-188913" eaLnBrk="1" hangingPunct="1">
              <a:spcAft>
                <a:spcPct val="20000"/>
              </a:spcAft>
              <a:buClr>
                <a:schemeClr val="folHlink"/>
              </a:buClr>
              <a:buFontTx/>
              <a:buChar char="•"/>
            </a:pPr>
            <a:endParaRPr lang="en-GB" kern="0" dirty="0" smtClean="0">
              <a:latin typeface="+mn-lt"/>
            </a:endParaRPr>
          </a:p>
          <a:p>
            <a:pPr marL="188913" lvl="0" indent="-188913" eaLnBrk="1" hangingPunct="1">
              <a:spcAft>
                <a:spcPct val="20000"/>
              </a:spcAft>
              <a:buClr>
                <a:schemeClr val="folHlink"/>
              </a:buClr>
              <a:buFontTx/>
              <a:buChar char="•"/>
            </a:pPr>
            <a:r>
              <a:rPr lang="en-GB" kern="0" dirty="0" smtClean="0">
                <a:latin typeface="+mn-lt"/>
              </a:rPr>
              <a:t>SVOCs </a:t>
            </a:r>
          </a:p>
          <a:p>
            <a:pPr marL="646113" lvl="1" indent="-188913" eaLnBrk="1" hangingPunct="1">
              <a:spcAft>
                <a:spcPct val="20000"/>
              </a:spcAft>
              <a:buClr>
                <a:schemeClr val="folHlink"/>
              </a:buClr>
              <a:buFontTx/>
              <a:buChar char="•"/>
            </a:pPr>
            <a:r>
              <a:rPr lang="en-GB" sz="1800" kern="0" dirty="0" err="1" smtClean="0">
                <a:latin typeface="+mn-lt"/>
              </a:rPr>
              <a:t>iC</a:t>
            </a:r>
            <a:r>
              <a:rPr lang="en-GB" sz="1800" kern="0" dirty="0" smtClean="0">
                <a:latin typeface="+mn-lt"/>
              </a:rPr>
              <a:t>-SSL (top)</a:t>
            </a:r>
          </a:p>
          <a:p>
            <a:pPr marL="646113" lvl="1" indent="-188913" eaLnBrk="1" hangingPunct="1">
              <a:spcAft>
                <a:spcPct val="20000"/>
              </a:spcAft>
              <a:buClr>
                <a:schemeClr val="folHlink"/>
              </a:buClr>
              <a:buFontTx/>
              <a:buChar char="•"/>
            </a:pPr>
            <a:r>
              <a:rPr lang="en-GB" sz="1800" kern="0" dirty="0" err="1" smtClean="0">
                <a:latin typeface="+mn-lt"/>
              </a:rPr>
              <a:t>iC-HeSaver</a:t>
            </a:r>
            <a:r>
              <a:rPr lang="en-GB" sz="1800" kern="0" dirty="0" smtClean="0">
                <a:latin typeface="+mn-lt"/>
              </a:rPr>
              <a:t> SSL (bottom)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565" y="1923411"/>
            <a:ext cx="5180978" cy="2743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TSQ 8000 Evo Scan Modes</a:t>
            </a:r>
            <a:endParaRPr lang="en-GB" dirty="0"/>
          </a:p>
        </p:txBody>
      </p:sp>
      <p:pic>
        <p:nvPicPr>
          <p:cNvPr id="6" name="Picture 5" descr="tom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754185"/>
            <a:ext cx="4191585" cy="553479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549900" y="867202"/>
            <a:ext cx="4572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GB" sz="1000" dirty="0" smtClean="0">
              <a:solidFill>
                <a:srgbClr val="000000"/>
              </a:solidFill>
              <a:latin typeface="Helvetica 45 Light"/>
            </a:endParaRPr>
          </a:p>
          <a:p>
            <a:r>
              <a:rPr lang="en-GB" sz="2800" dirty="0" smtClean="0">
                <a:solidFill>
                  <a:srgbClr val="00AEEF"/>
                </a:solidFill>
                <a:latin typeface="Helvetica 45 Light"/>
              </a:rPr>
              <a:t>Expect</a:t>
            </a:r>
            <a:r>
              <a:rPr lang="en-GB" sz="2800" dirty="0" smtClean="0">
                <a:latin typeface="Helvetica 45 Light"/>
              </a:rPr>
              <a:t> </a:t>
            </a:r>
            <a:r>
              <a:rPr lang="en-GB" sz="4800" b="1" dirty="0" smtClean="0">
                <a:solidFill>
                  <a:srgbClr val="EF8200"/>
                </a:solidFill>
                <a:latin typeface="Helvetica 55 Roman"/>
              </a:rPr>
              <a:t>More</a:t>
            </a:r>
            <a:endParaRPr lang="en-GB" sz="2800" dirty="0">
              <a:solidFill>
                <a:srgbClr val="EF82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47241" y="1628811"/>
            <a:ext cx="1664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 smtClean="0">
                <a:solidFill>
                  <a:srgbClr val="00AEEF"/>
                </a:solidFill>
                <a:latin typeface="Helvetica 45 Light"/>
              </a:rPr>
              <a:t>Flexibility</a:t>
            </a:r>
            <a:endParaRPr lang="en-GB" sz="2800" dirty="0">
              <a:solidFill>
                <a:srgbClr val="00AEEF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949" y="2617077"/>
            <a:ext cx="8392214" cy="3468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ounded Rectangle 9"/>
          <p:cNvSpPr/>
          <p:nvPr/>
        </p:nvSpPr>
        <p:spPr bwMode="auto">
          <a:xfrm>
            <a:off x="72526" y="1103084"/>
            <a:ext cx="5256219" cy="1293276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buFont typeface="Arial" pitchFamily="34" charset="0"/>
              <a:buChar char="•"/>
              <a:tabLst/>
            </a:pPr>
            <a:r>
              <a:rPr lang="en-GB" dirty="0" smtClean="0"/>
              <a:t>Diverse range of MS and MS/MS experiments for different analytical challenges</a:t>
            </a:r>
            <a:endParaRPr lang="en-GB" sz="2800" dirty="0" smtClean="0"/>
          </a:p>
          <a:p>
            <a:endParaRPr lang="en-GB" sz="2000" dirty="0" smtClean="0"/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  <a:p>
            <a:pPr lvl="1"/>
            <a:endParaRPr lang="en-GB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Alternative Ionisation Options</a:t>
            </a:r>
            <a:endParaRPr lang="en-GB" dirty="0"/>
          </a:p>
        </p:txBody>
      </p:sp>
      <p:pic>
        <p:nvPicPr>
          <p:cNvPr id="6" name="Picture 5" descr="tom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754185"/>
            <a:ext cx="4191585" cy="553479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549900" y="867202"/>
            <a:ext cx="4572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GB" sz="1000" dirty="0" smtClean="0">
              <a:solidFill>
                <a:srgbClr val="000000"/>
              </a:solidFill>
              <a:latin typeface="Helvetica 45 Light"/>
            </a:endParaRPr>
          </a:p>
          <a:p>
            <a:r>
              <a:rPr lang="en-GB" sz="2800" dirty="0" smtClean="0">
                <a:solidFill>
                  <a:srgbClr val="00AEEF"/>
                </a:solidFill>
                <a:latin typeface="Helvetica 45 Light"/>
              </a:rPr>
              <a:t>Expect</a:t>
            </a:r>
            <a:r>
              <a:rPr lang="en-GB" sz="2800" dirty="0" smtClean="0">
                <a:latin typeface="Helvetica 45 Light"/>
              </a:rPr>
              <a:t> </a:t>
            </a:r>
            <a:r>
              <a:rPr lang="en-GB" sz="4800" b="1" dirty="0" smtClean="0">
                <a:solidFill>
                  <a:srgbClr val="EF8200"/>
                </a:solidFill>
                <a:latin typeface="Helvetica 55 Roman"/>
              </a:rPr>
              <a:t>More</a:t>
            </a:r>
            <a:endParaRPr lang="en-GB" sz="2800" dirty="0">
              <a:solidFill>
                <a:srgbClr val="EF82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47241" y="1628811"/>
            <a:ext cx="1664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 smtClean="0">
                <a:solidFill>
                  <a:srgbClr val="00AEEF"/>
                </a:solidFill>
                <a:latin typeface="Helvetica 45 Light"/>
              </a:rPr>
              <a:t>Flexibility</a:t>
            </a:r>
            <a:endParaRPr lang="en-GB" sz="2800" dirty="0">
              <a:solidFill>
                <a:srgbClr val="00AEEF"/>
              </a:solidFill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1002691" y="1465687"/>
            <a:ext cx="5256219" cy="568061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tabLst/>
            </a:pPr>
            <a:r>
              <a:rPr lang="en-GB" sz="1800" b="1" dirty="0" smtClean="0"/>
              <a:t>Direct insertion probe (DIP</a:t>
            </a:r>
            <a:r>
              <a:rPr lang="en-GB" sz="1800" dirty="0" smtClean="0"/>
              <a:t>)</a:t>
            </a:r>
            <a:endParaRPr lang="en-GB" sz="2000" dirty="0" smtClean="0"/>
          </a:p>
          <a:p>
            <a:endParaRPr lang="en-GB" sz="2000" dirty="0" smtClean="0"/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  <a:p>
            <a:pPr lvl="1"/>
            <a:endParaRPr lang="en-GB" dirty="0" smtClean="0"/>
          </a:p>
        </p:txBody>
      </p:sp>
      <p:pic>
        <p:nvPicPr>
          <p:cNvPr id="12" name="Picture 11" descr="DI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380768"/>
            <a:ext cx="3458058" cy="2772162"/>
          </a:xfrm>
          <a:prstGeom prst="rect">
            <a:avLst/>
          </a:prstGeom>
        </p:spPr>
      </p:pic>
      <p:pic>
        <p:nvPicPr>
          <p:cNvPr id="13" name="Picture 12" descr="DEP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66" y="3936473"/>
            <a:ext cx="2686425" cy="2295846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 bwMode="auto">
          <a:xfrm>
            <a:off x="997435" y="3856794"/>
            <a:ext cx="5256219" cy="568061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tabLst/>
            </a:pPr>
            <a:r>
              <a:rPr lang="en-GB" sz="1800" b="1" dirty="0" smtClean="0"/>
              <a:t>Direct Exposure Probe (DEP</a:t>
            </a:r>
            <a:r>
              <a:rPr lang="en-GB" sz="1800" dirty="0" smtClean="0"/>
              <a:t>)</a:t>
            </a:r>
            <a:endParaRPr lang="en-GB" sz="2000" dirty="0" smtClean="0"/>
          </a:p>
          <a:p>
            <a:endParaRPr lang="en-GB" sz="2000" dirty="0" smtClean="0"/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  <a:p>
            <a:pPr lvl="1"/>
            <a:endParaRPr lang="en-GB" dirty="0" smtClean="0"/>
          </a:p>
        </p:txBody>
      </p:sp>
      <p:sp>
        <p:nvSpPr>
          <p:cNvPr id="15" name="Rounded Rectangle 14"/>
          <p:cNvSpPr/>
          <p:nvPr/>
        </p:nvSpPr>
        <p:spPr bwMode="auto">
          <a:xfrm>
            <a:off x="4855787" y="2144110"/>
            <a:ext cx="3795439" cy="3866055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tabLst/>
            </a:pPr>
            <a:endParaRPr lang="en-GB" sz="1800" dirty="0" smtClean="0">
              <a:solidFill>
                <a:srgbClr val="FF0000"/>
              </a:solidFill>
            </a:endParaRP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Direct introduction techniques via probes for solids, liquids and solutions</a:t>
            </a:r>
          </a:p>
          <a:p>
            <a:endParaRPr lang="en-GB" sz="2000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Positive and negative chemical ionisation (CI) available for trace level quantitative analysis or structural elucidation (MS/MS)</a:t>
            </a:r>
            <a:endParaRPr lang="en-US" sz="2000" dirty="0" smtClean="0"/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  <a:p>
            <a:pPr lvl="1"/>
            <a:endParaRPr lang="en-GB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rop6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777490"/>
            <a:ext cx="7125695" cy="5506219"/>
          </a:xfrm>
          <a:prstGeom prst="rect">
            <a:avLst/>
          </a:prstGeom>
        </p:spPr>
      </p:pic>
      <p:pic>
        <p:nvPicPr>
          <p:cNvPr id="1027" name="Picture 3" descr="C:\Users\paul.silcock\AppData\Local\Microsoft\Windows\Temporary Internet Files\Content.Outlook\JJ3VNHUO\Batch view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801" y="1331042"/>
            <a:ext cx="4330699" cy="2418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Fast, flexible, easy to use software</a:t>
            </a:r>
            <a:endParaRPr lang="en-GB" dirty="0"/>
          </a:p>
        </p:txBody>
      </p:sp>
      <p:grpSp>
        <p:nvGrpSpPr>
          <p:cNvPr id="8" name="Group 5"/>
          <p:cNvGrpSpPr/>
          <p:nvPr/>
        </p:nvGrpSpPr>
        <p:grpSpPr>
          <a:xfrm>
            <a:off x="5283200" y="4849559"/>
            <a:ext cx="4572000" cy="1259429"/>
            <a:chOff x="2286000" y="3013502"/>
            <a:chExt cx="4572000" cy="1259429"/>
          </a:xfrm>
        </p:grpSpPr>
        <p:sp>
          <p:nvSpPr>
            <p:cNvPr id="9" name="Rectangle 8"/>
            <p:cNvSpPr/>
            <p:nvPr/>
          </p:nvSpPr>
          <p:spPr>
            <a:xfrm>
              <a:off x="2286000" y="30135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Be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083341" y="3749711"/>
              <a:ext cx="188384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Productive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pic>
        <p:nvPicPr>
          <p:cNvPr id="1026" name="Picture 2" descr="C:\Users\paul.silcock\AppData\Local\Microsoft\Windows\Temporary Internet Files\Content.Outlook\JJ3VNHUO\Sample view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0900" y="2552145"/>
            <a:ext cx="4317907" cy="2411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ounded Rectangle 10"/>
          <p:cNvSpPr/>
          <p:nvPr/>
        </p:nvSpPr>
        <p:spPr bwMode="auto">
          <a:xfrm>
            <a:off x="5300287" y="1026510"/>
            <a:ext cx="3795439" cy="3866055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tabLst/>
            </a:pPr>
            <a:endParaRPr lang="en-GB" sz="1800" dirty="0" smtClean="0">
              <a:solidFill>
                <a:srgbClr val="FF0000"/>
              </a:solidFill>
            </a:endParaRP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Tracefinder software drives productivity in quantitative workflows</a:t>
            </a:r>
          </a:p>
          <a:p>
            <a:endParaRPr lang="en-GB" sz="2000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Deeply integrated into the TSQ 8000 Evo instrument for a simple, yet comprehensive quantitative experience</a:t>
            </a:r>
            <a:endParaRPr lang="en-US" sz="2000" dirty="0" smtClean="0"/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  <a:p>
            <a:pPr lvl="1"/>
            <a:endParaRPr lang="en-GB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TSQ 8000 Evo GC-MS/MS</a:t>
            </a:r>
            <a:endParaRPr lang="en-GB" dirty="0"/>
          </a:p>
        </p:txBody>
      </p:sp>
      <p:pic>
        <p:nvPicPr>
          <p:cNvPr id="13" name="Picture 12" descr="molecule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024913" y="811507"/>
            <a:ext cx="2119087" cy="5525272"/>
          </a:xfrm>
          <a:prstGeom prst="rect">
            <a:avLst/>
          </a:prstGeom>
        </p:spPr>
      </p:pic>
      <p:grpSp>
        <p:nvGrpSpPr>
          <p:cNvPr id="3" name="Group 27"/>
          <p:cNvGrpSpPr/>
          <p:nvPr/>
        </p:nvGrpSpPr>
        <p:grpSpPr>
          <a:xfrm>
            <a:off x="174171" y="4956603"/>
            <a:ext cx="4572000" cy="1259429"/>
            <a:chOff x="2286000" y="3013502"/>
            <a:chExt cx="4572000" cy="1259429"/>
          </a:xfrm>
        </p:grpSpPr>
        <p:sp>
          <p:nvSpPr>
            <p:cNvPr id="29" name="Rectangle 28"/>
            <p:cNvSpPr/>
            <p:nvPr/>
          </p:nvSpPr>
          <p:spPr>
            <a:xfrm>
              <a:off x="2286000" y="30135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083341" y="3749711"/>
              <a:ext cx="204254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Productivity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sp>
        <p:nvSpPr>
          <p:cNvPr id="12" name="Rounded Rectangle 11"/>
          <p:cNvSpPr/>
          <p:nvPr/>
        </p:nvSpPr>
        <p:spPr bwMode="auto">
          <a:xfrm>
            <a:off x="101598" y="1001487"/>
            <a:ext cx="5050973" cy="4165600"/>
          </a:xfrm>
          <a:prstGeom prst="roundRect">
            <a:avLst/>
          </a:prstGeom>
          <a:solidFill>
            <a:schemeClr val="tx2"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 Evolution of:</a:t>
            </a:r>
          </a:p>
          <a:p>
            <a:endParaRPr lang="en-GB" dirty="0" smtClean="0"/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Highly popular TSQ 8000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Unstoppable productivity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MS/MS simplicity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Ultimate performance SRM</a:t>
            </a:r>
          </a:p>
          <a:p>
            <a:pPr lvl="1">
              <a:buFont typeface="Arial" pitchFamily="34" charset="0"/>
              <a:buChar char="•"/>
            </a:pPr>
            <a:endParaRPr lang="en-GB" dirty="0" smtClean="0"/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</p:txBody>
      </p:sp>
      <p:pic>
        <p:nvPicPr>
          <p:cNvPr id="15" name="Picture 14" descr="TSQ8000Evo.png"/>
          <p:cNvPicPr>
            <a:picLocks noChangeAspect="1"/>
          </p:cNvPicPr>
          <p:nvPr/>
        </p:nvPicPr>
        <p:blipFill>
          <a:blip r:embed="rId4" cstate="screen"/>
          <a:srcRect r="67"/>
          <a:stretch>
            <a:fillRect/>
          </a:stretch>
        </p:blipFill>
        <p:spPr>
          <a:xfrm>
            <a:off x="3953449" y="1201144"/>
            <a:ext cx="5350205" cy="523948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TargetQuan POPs Quantitation</a:t>
            </a:r>
            <a:endParaRPr lang="en-GB" dirty="0"/>
          </a:p>
        </p:txBody>
      </p:sp>
      <p:pic>
        <p:nvPicPr>
          <p:cNvPr id="5" name="Picture 4" descr="apples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5785" y="803859"/>
            <a:ext cx="8211697" cy="5515745"/>
          </a:xfrm>
          <a:prstGeom prst="rect">
            <a:avLst/>
          </a:prstGeom>
        </p:spPr>
      </p:pic>
      <p:pic>
        <p:nvPicPr>
          <p:cNvPr id="2050" name="Picture 2" descr="imag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757" y="1195591"/>
            <a:ext cx="5161853" cy="29776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6984" y="5019179"/>
            <a:ext cx="4456743" cy="859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ounded Rectangle 5"/>
          <p:cNvSpPr/>
          <p:nvPr/>
        </p:nvSpPr>
        <p:spPr bwMode="auto">
          <a:xfrm>
            <a:off x="5533364" y="1026510"/>
            <a:ext cx="3592701" cy="5159137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Data processing 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built for POPs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 Quantification, based on relative response factors (RRF)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Incorporation of Toxic </a:t>
            </a:r>
            <a:r>
              <a:rPr lang="en-GB" sz="2000" dirty="0" err="1" smtClean="0"/>
              <a:t>Equalivence</a:t>
            </a:r>
            <a:r>
              <a:rPr lang="en-GB" sz="2000" dirty="0" smtClean="0"/>
              <a:t> Factors (TEFs) to automatically calculate Toxic Equivalent Quotient (TEQ)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Flagging of out-of-range ion ratios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Totals calculations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Lower, medium, and upper bound value calculations</a:t>
            </a:r>
            <a:endParaRPr lang="en-GB" dirty="0" smtClean="0"/>
          </a:p>
          <a:p>
            <a:pPr lvl="1"/>
            <a:endParaRPr lang="en-GB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crop6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792004"/>
            <a:ext cx="7125695" cy="5506219"/>
          </a:xfrm>
          <a:prstGeom prst="rect">
            <a:avLst/>
          </a:prstGeom>
        </p:spPr>
      </p:pic>
      <p:pic>
        <p:nvPicPr>
          <p:cNvPr id="13" name="Picture 12" descr="molecule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024913" y="811507"/>
            <a:ext cx="2119087" cy="5525272"/>
          </a:xfrm>
          <a:prstGeom prst="rect">
            <a:avLst/>
          </a:prstGeom>
        </p:spPr>
      </p:pic>
      <p:pic>
        <p:nvPicPr>
          <p:cNvPr id="15" name="Picture 14" descr="TSQ8000Evo.png"/>
          <p:cNvPicPr>
            <a:picLocks noChangeAspect="1"/>
          </p:cNvPicPr>
          <p:nvPr/>
        </p:nvPicPr>
        <p:blipFill>
          <a:blip r:embed="rId4" cstate="screen"/>
          <a:srcRect r="67"/>
          <a:stretch>
            <a:fillRect/>
          </a:stretch>
        </p:blipFill>
        <p:spPr>
          <a:xfrm>
            <a:off x="3953449" y="1201144"/>
            <a:ext cx="5350205" cy="5239482"/>
          </a:xfrm>
          <a:prstGeom prst="rect">
            <a:avLst/>
          </a:prstGeom>
        </p:spPr>
      </p:pic>
      <p:grpSp>
        <p:nvGrpSpPr>
          <p:cNvPr id="2" name="Group 27"/>
          <p:cNvGrpSpPr/>
          <p:nvPr/>
        </p:nvGrpSpPr>
        <p:grpSpPr>
          <a:xfrm>
            <a:off x="174171" y="4956603"/>
            <a:ext cx="4572000" cy="1259429"/>
            <a:chOff x="2286000" y="3013502"/>
            <a:chExt cx="4572000" cy="1259429"/>
          </a:xfrm>
        </p:grpSpPr>
        <p:sp>
          <p:nvSpPr>
            <p:cNvPr id="29" name="Rectangle 28"/>
            <p:cNvSpPr/>
            <p:nvPr/>
          </p:nvSpPr>
          <p:spPr>
            <a:xfrm>
              <a:off x="2286000" y="30135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chemeClr val="tx2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083341" y="3749711"/>
              <a:ext cx="204254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Productivity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pic>
        <p:nvPicPr>
          <p:cNvPr id="14" name="Picture 13" descr="evo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60101" y="1207549"/>
            <a:ext cx="4372586" cy="113363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Introducing EvoCell Technology</a:t>
            </a:r>
            <a:endParaRPr lang="en-GB" dirty="0"/>
          </a:p>
        </p:txBody>
      </p:sp>
      <p:pic>
        <p:nvPicPr>
          <p:cNvPr id="5" name="Picture 4" descr="crop4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45813" y="782476"/>
            <a:ext cx="8097381" cy="5525272"/>
          </a:xfrm>
          <a:prstGeom prst="rect">
            <a:avLst/>
          </a:prstGeom>
        </p:spPr>
      </p:pic>
      <p:grpSp>
        <p:nvGrpSpPr>
          <p:cNvPr id="3" name="Group 5"/>
          <p:cNvGrpSpPr/>
          <p:nvPr/>
        </p:nvGrpSpPr>
        <p:grpSpPr>
          <a:xfrm>
            <a:off x="163284" y="4965672"/>
            <a:ext cx="4572000" cy="1259429"/>
            <a:chOff x="2286000" y="3013502"/>
            <a:chExt cx="4572000" cy="1259429"/>
          </a:xfrm>
        </p:grpSpPr>
        <p:sp>
          <p:nvSpPr>
            <p:cNvPr id="7" name="Rectangle 6"/>
            <p:cNvSpPr/>
            <p:nvPr/>
          </p:nvSpPr>
          <p:spPr>
            <a:xfrm>
              <a:off x="2286000" y="30135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083341" y="3749711"/>
              <a:ext cx="158408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Capacity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  <p:sp>
        <p:nvSpPr>
          <p:cNvPr id="13" name="Rounded Rectangle 12"/>
          <p:cNvSpPr/>
          <p:nvPr/>
        </p:nvSpPr>
        <p:spPr bwMode="auto">
          <a:xfrm>
            <a:off x="174168" y="1001487"/>
            <a:ext cx="4281717" cy="3962399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latinLnBrk="0">
              <a:lnSpc>
                <a:spcPct val="100000"/>
              </a:lnSpc>
              <a:buClr>
                <a:srgbClr val="EE3134"/>
              </a:buClr>
              <a:buSzTx/>
              <a:buFont typeface="Arial" pitchFamily="34" charset="0"/>
              <a:buChar char="•"/>
              <a:tabLst/>
            </a:pPr>
            <a:r>
              <a:rPr lang="en-GB" dirty="0" smtClean="0"/>
              <a:t> EvoCell 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Rapid, innovative collision cell technology</a:t>
            </a:r>
          </a:p>
          <a:p>
            <a:pPr lvl="1">
              <a:buFont typeface="Arial" pitchFamily="34" charset="0"/>
              <a:buChar char="•"/>
            </a:pPr>
            <a:endParaRPr lang="en-GB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 Increased method capacity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More compounds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More SRM transitions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More results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123542" y="4764753"/>
            <a:ext cx="4136569" cy="16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More Sensitivity; More Speed</a:t>
            </a:r>
            <a:endParaRPr lang="en-GB" dirty="0"/>
          </a:p>
        </p:txBody>
      </p:sp>
      <p:pic>
        <p:nvPicPr>
          <p:cNvPr id="5" name="Picture 4" descr="crop4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45813" y="782476"/>
            <a:ext cx="8097381" cy="5525272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 bwMode="auto">
          <a:xfrm>
            <a:off x="174168" y="972459"/>
            <a:ext cx="4281717" cy="3962399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buFont typeface="Arial" pitchFamily="34" charset="0"/>
              <a:buChar char="•"/>
              <a:tabLst/>
            </a:pPr>
            <a:r>
              <a:rPr lang="en-GB" dirty="0" smtClean="0"/>
              <a:t>Enjoy higher sensitivity at faster SRM speeds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dirty="0" smtClean="0"/>
              <a:t>Up to 4 x more transitions whilst maintaining method sensitivity within the very low concentration ranges</a:t>
            </a:r>
          </a:p>
          <a:p>
            <a:pPr lvl="1">
              <a:buFont typeface="Arial" pitchFamily="34" charset="0"/>
              <a:buChar char="•"/>
            </a:pPr>
            <a:endParaRPr lang="en-GB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711700" y="899414"/>
            <a:ext cx="4281032" cy="3886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123542" y="4764753"/>
            <a:ext cx="4136569" cy="16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2" name="Group 5"/>
          <p:cNvGrpSpPr/>
          <p:nvPr/>
        </p:nvGrpSpPr>
        <p:grpSpPr>
          <a:xfrm>
            <a:off x="163284" y="4965672"/>
            <a:ext cx="4572000" cy="1259429"/>
            <a:chOff x="2286000" y="3013502"/>
            <a:chExt cx="4572000" cy="1259429"/>
          </a:xfrm>
        </p:grpSpPr>
        <p:sp>
          <p:nvSpPr>
            <p:cNvPr id="14" name="Rectangle 13"/>
            <p:cNvSpPr/>
            <p:nvPr/>
          </p:nvSpPr>
          <p:spPr>
            <a:xfrm>
              <a:off x="2286000" y="30135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083341" y="3749711"/>
              <a:ext cx="158408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Capacity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500 µs Dwell Time Performance</a:t>
            </a:r>
            <a:endParaRPr lang="en-GB" dirty="0"/>
          </a:p>
        </p:txBody>
      </p:sp>
      <p:pic>
        <p:nvPicPr>
          <p:cNvPr id="5" name="Picture 4" descr="crop4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45813" y="782476"/>
            <a:ext cx="8097381" cy="5525272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 bwMode="auto">
          <a:xfrm>
            <a:off x="174168" y="972459"/>
            <a:ext cx="4281717" cy="3962399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buFont typeface="Arial" pitchFamily="34" charset="0"/>
              <a:buChar char="•"/>
              <a:tabLst/>
            </a:pPr>
            <a:r>
              <a:rPr lang="en-GB" dirty="0" smtClean="0"/>
              <a:t> Excellent quantitative performance at very low dwell times/high SRM speeds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Precision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Sensitivity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Linearity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874306" y="1017587"/>
            <a:ext cx="4109476" cy="3670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123542" y="4764753"/>
            <a:ext cx="4136569" cy="16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Group 5"/>
          <p:cNvGrpSpPr/>
          <p:nvPr/>
        </p:nvGrpSpPr>
        <p:grpSpPr>
          <a:xfrm>
            <a:off x="163284" y="4965672"/>
            <a:ext cx="4572000" cy="1259429"/>
            <a:chOff x="2286000" y="3013502"/>
            <a:chExt cx="4572000" cy="1259429"/>
          </a:xfrm>
        </p:grpSpPr>
        <p:sp>
          <p:nvSpPr>
            <p:cNvPr id="11" name="Rectangle 10"/>
            <p:cNvSpPr/>
            <p:nvPr/>
          </p:nvSpPr>
          <p:spPr>
            <a:xfrm>
              <a:off x="2286000" y="30135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083341" y="3749711"/>
              <a:ext cx="158408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Capacity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rop4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45813" y="782476"/>
            <a:ext cx="8097381" cy="55252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EvoCell - 666 compounds (5496 SRMs) in Rice </a:t>
            </a:r>
            <a:endParaRPr lang="en-GB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835401" y="885371"/>
            <a:ext cx="5163456" cy="3882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73600" y="1411515"/>
            <a:ext cx="1515156" cy="475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Rounded Rectangle 21"/>
          <p:cNvSpPr/>
          <p:nvPr/>
        </p:nvSpPr>
        <p:spPr bwMode="auto">
          <a:xfrm>
            <a:off x="246738" y="986971"/>
            <a:ext cx="3573093" cy="3817257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latinLnBrk="0">
              <a:lnSpc>
                <a:spcPct val="100000"/>
              </a:lnSpc>
              <a:buClr>
                <a:srgbClr val="C00000"/>
              </a:buClr>
              <a:buSzTx/>
              <a:buFont typeface="Arial" pitchFamily="34" charset="0"/>
              <a:buChar char="•"/>
              <a:tabLst/>
            </a:pPr>
            <a:r>
              <a:rPr lang="en-GB" sz="2000" dirty="0" smtClean="0"/>
              <a:t> Even under extreme acquisition conditions (&gt;5000 SRMs) </a:t>
            </a:r>
          </a:p>
          <a:p>
            <a:pPr lvl="1">
              <a:buFont typeface="Arial" pitchFamily="34" charset="0"/>
              <a:buChar char="•"/>
            </a:pPr>
            <a:r>
              <a:rPr lang="en-GB" sz="2000" dirty="0" smtClean="0"/>
              <a:t> mean LODs 1.83 ppb (of the 262 pesticides quantified)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endParaRPr lang="en-GB" sz="2000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GB" sz="2000" dirty="0" smtClean="0"/>
              <a:t> Standard collision cell has mean LOD 2.63 ppb when running only 1300 transitions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endParaRPr lang="en-GB" sz="2000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endParaRPr lang="en-GB" sz="2000" dirty="0" smtClean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123542" y="4764753"/>
            <a:ext cx="4136569" cy="16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Group 5"/>
          <p:cNvGrpSpPr/>
          <p:nvPr/>
        </p:nvGrpSpPr>
        <p:grpSpPr>
          <a:xfrm>
            <a:off x="163284" y="4965672"/>
            <a:ext cx="4572000" cy="1259429"/>
            <a:chOff x="2286000" y="3013502"/>
            <a:chExt cx="4572000" cy="1259429"/>
          </a:xfrm>
        </p:grpSpPr>
        <p:sp>
          <p:nvSpPr>
            <p:cNvPr id="17" name="Rectangle 16"/>
            <p:cNvSpPr/>
            <p:nvPr/>
          </p:nvSpPr>
          <p:spPr>
            <a:xfrm>
              <a:off x="2286000" y="30135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083341" y="3749711"/>
              <a:ext cx="158408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Capacity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Truly powerful methods use speed efficiently </a:t>
            </a:r>
            <a:endParaRPr lang="en-GB" dirty="0"/>
          </a:p>
        </p:txBody>
      </p:sp>
      <p:pic>
        <p:nvPicPr>
          <p:cNvPr id="5" name="Picture 4" descr="crop4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45813" y="782476"/>
            <a:ext cx="8097381" cy="552527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666" y="1011239"/>
            <a:ext cx="8170895" cy="4025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2" name="Group 5"/>
          <p:cNvGrpSpPr/>
          <p:nvPr/>
        </p:nvGrpSpPr>
        <p:grpSpPr>
          <a:xfrm>
            <a:off x="163284" y="4965672"/>
            <a:ext cx="4572000" cy="1259429"/>
            <a:chOff x="2286000" y="3013502"/>
            <a:chExt cx="4572000" cy="1259429"/>
          </a:xfrm>
        </p:grpSpPr>
        <p:sp>
          <p:nvSpPr>
            <p:cNvPr id="13" name="Rectangle 12"/>
            <p:cNvSpPr/>
            <p:nvPr/>
          </p:nvSpPr>
          <p:spPr>
            <a:xfrm>
              <a:off x="2286000" y="30135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083341" y="3749711"/>
              <a:ext cx="158408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Capacity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Applying speed into methods</a:t>
            </a:r>
            <a:endParaRPr lang="en-GB" dirty="0"/>
          </a:p>
        </p:txBody>
      </p:sp>
      <p:pic>
        <p:nvPicPr>
          <p:cNvPr id="5" name="Picture 4" descr="crop4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45813" y="782476"/>
            <a:ext cx="8097381" cy="5525272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7714" y="1494745"/>
            <a:ext cx="8670999" cy="2656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123542" y="4764753"/>
            <a:ext cx="4136569" cy="16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 5"/>
          <p:cNvGrpSpPr/>
          <p:nvPr/>
        </p:nvGrpSpPr>
        <p:grpSpPr>
          <a:xfrm>
            <a:off x="163284" y="4965672"/>
            <a:ext cx="4572000" cy="1259429"/>
            <a:chOff x="2286000" y="3013502"/>
            <a:chExt cx="4572000" cy="1259429"/>
          </a:xfrm>
        </p:grpSpPr>
        <p:sp>
          <p:nvSpPr>
            <p:cNvPr id="10" name="Rectangle 9"/>
            <p:cNvSpPr/>
            <p:nvPr/>
          </p:nvSpPr>
          <p:spPr>
            <a:xfrm>
              <a:off x="2286000" y="3013502"/>
              <a:ext cx="4572000" cy="9848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en-GB" sz="1000" dirty="0" smtClean="0">
                <a:solidFill>
                  <a:srgbClr val="000000"/>
                </a:solidFill>
                <a:latin typeface="Helvetica 45 Light"/>
              </a:endParaRPr>
            </a:p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Expect</a:t>
              </a:r>
              <a:r>
                <a:rPr lang="en-GB" sz="2800" dirty="0" smtClean="0">
                  <a:latin typeface="Helvetica 45 Light"/>
                </a:rPr>
                <a:t> </a:t>
              </a:r>
              <a:r>
                <a:rPr lang="en-GB" sz="4800" b="1" dirty="0" smtClean="0">
                  <a:solidFill>
                    <a:srgbClr val="EF8200"/>
                  </a:solidFill>
                  <a:latin typeface="Helvetica 55 Roman"/>
                </a:rPr>
                <a:t>More</a:t>
              </a:r>
              <a:endParaRPr lang="en-GB" sz="2800" dirty="0">
                <a:solidFill>
                  <a:srgbClr val="EF8200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083341" y="3749711"/>
              <a:ext cx="158408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 smtClean="0">
                  <a:solidFill>
                    <a:srgbClr val="00AEEF"/>
                  </a:solidFill>
                  <a:latin typeface="Helvetica 45 Light"/>
                </a:rPr>
                <a:t>Capacity</a:t>
              </a:r>
              <a:endParaRPr lang="en-GB" sz="2800" dirty="0">
                <a:solidFill>
                  <a:srgbClr val="00AEEF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telgeuse marketing slides JC PS AS">
  <a:themeElements>
    <a:clrScheme name="">
      <a:dk1>
        <a:srgbClr val="000000"/>
      </a:dk1>
      <a:lt1>
        <a:srgbClr val="C7C9C7"/>
      </a:lt1>
      <a:dk2>
        <a:srgbClr val="FFFFFF"/>
      </a:dk2>
      <a:lt2>
        <a:srgbClr val="444547"/>
      </a:lt2>
      <a:accent1>
        <a:srgbClr val="BDCBE4"/>
      </a:accent1>
      <a:accent2>
        <a:srgbClr val="FFFFFF"/>
      </a:accent2>
      <a:accent3>
        <a:srgbClr val="E0E1E0"/>
      </a:accent3>
      <a:accent4>
        <a:srgbClr val="000000"/>
      </a:accent4>
      <a:accent5>
        <a:srgbClr val="DBE2EF"/>
      </a:accent5>
      <a:accent6>
        <a:srgbClr val="E7E7E7"/>
      </a:accent6>
      <a:hlink>
        <a:srgbClr val="5C81AA"/>
      </a:hlink>
      <a:folHlink>
        <a:srgbClr val="F51D30"/>
      </a:folHlink>
    </a:clrScheme>
    <a:fontScheme name="2010 TFS Design Template_100111 (2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010 TFS Design Template_100111 (2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 TFS Design Template_100111 (2)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0 TFS Design Template_100111 (2)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 TFS Design Template_100111 (2)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 TFS Design Template_100111 (2)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 TFS Design Template_100111 (2)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 TFS Design Template_100111 (2)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 TFS Design Template_100111 (2) 8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0 TFS Design Template_100111 (2) 9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66CCFF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B8E2FF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C7C9C7"/>
    </a:lt1>
    <a:dk2>
      <a:srgbClr val="FFFFFF"/>
    </a:dk2>
    <a:lt2>
      <a:srgbClr val="444547"/>
    </a:lt2>
    <a:accent1>
      <a:srgbClr val="BDCBE4"/>
    </a:accent1>
    <a:accent2>
      <a:srgbClr val="FFFFFF"/>
    </a:accent2>
    <a:accent3>
      <a:srgbClr val="E0E1E0"/>
    </a:accent3>
    <a:accent4>
      <a:srgbClr val="000000"/>
    </a:accent4>
    <a:accent5>
      <a:srgbClr val="DBE2EF"/>
    </a:accent5>
    <a:accent6>
      <a:srgbClr val="E7E7E7"/>
    </a:accent6>
    <a:hlink>
      <a:srgbClr val="5C81AA"/>
    </a:hlink>
    <a:folHlink>
      <a:srgbClr val="F51D3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C7C9C7"/>
    </a:lt1>
    <a:dk2>
      <a:srgbClr val="FFFFFF"/>
    </a:dk2>
    <a:lt2>
      <a:srgbClr val="444547"/>
    </a:lt2>
    <a:accent1>
      <a:srgbClr val="BDCBE4"/>
    </a:accent1>
    <a:accent2>
      <a:srgbClr val="FFFFFF"/>
    </a:accent2>
    <a:accent3>
      <a:srgbClr val="E0E1E0"/>
    </a:accent3>
    <a:accent4>
      <a:srgbClr val="000000"/>
    </a:accent4>
    <a:accent5>
      <a:srgbClr val="DBE2EF"/>
    </a:accent5>
    <a:accent6>
      <a:srgbClr val="E7E7E7"/>
    </a:accent6>
    <a:hlink>
      <a:srgbClr val="5C81AA"/>
    </a:hlink>
    <a:folHlink>
      <a:srgbClr val="F51D3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198EE5CCF66549A0AA07311BC21256" ma:contentTypeVersion="4" ma:contentTypeDescription="Create a new document." ma:contentTypeScope="" ma:versionID="2215fe91710f8e2419b853b6cce62928">
  <xsd:schema xmlns:xsd="http://www.w3.org/2001/XMLSchema" xmlns:p="http://schemas.microsoft.com/office/2006/metadata/properties" xmlns:ns2="bc04b82b-df43-481f-ad03-e6e07ce6fe4e" targetNamespace="http://schemas.microsoft.com/office/2006/metadata/properties" ma:root="true" ma:fieldsID="346ed8f84231016acbec214067f887a2" ns2:_="">
    <xsd:import namespace="bc04b82b-df43-481f-ad03-e6e07ce6fe4e"/>
    <xsd:element name="properties">
      <xsd:complexType>
        <xsd:sequence>
          <xsd:element name="documentManagement">
            <xsd:complexType>
              <xsd:all>
                <xsd:element ref="ns2:Document_x0020_Typ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bc04b82b-df43-481f-ad03-e6e07ce6fe4e" elementFormDefault="qualified">
    <xsd:import namespace="http://schemas.microsoft.com/office/2006/documentManagement/types"/>
    <xsd:element name="Document_x0020_Type" ma:index="8" nillable="true" ma:displayName="Document Type" ma:internalName="Document_x0020_Typ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Document_x0020_Type xmlns="bc04b82b-df43-481f-ad03-e6e07ce6fe4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83EF8B-3C61-4F6B-BE02-18EC4F481C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04b82b-df43-481f-ad03-e6e07ce6fe4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55BDEA6E-9851-48A4-B51D-CEAFA18DA420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bc04b82b-df43-481f-ad03-e6e07ce6fe4e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25C07CC7-CF8D-4070-A305-E7D28ED17E3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1786</TotalTime>
  <Words>1528</Words>
  <Application>Microsoft Office PowerPoint</Application>
  <PresentationFormat>On-screen Show (4:3)</PresentationFormat>
  <Paragraphs>302</Paragraphs>
  <Slides>31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Betelgeuse marketing slides JC PS AS</vt:lpstr>
      <vt:lpstr>Slide 1</vt:lpstr>
      <vt:lpstr>TSQ 8000 Evo GC-MS/MS</vt:lpstr>
      <vt:lpstr>TSQ 8000 Evo GC-MS/MS</vt:lpstr>
      <vt:lpstr>Introducing EvoCell Technology</vt:lpstr>
      <vt:lpstr>More Sensitivity; More Speed</vt:lpstr>
      <vt:lpstr>500 µs Dwell Time Performance</vt:lpstr>
      <vt:lpstr>EvoCell - 666 compounds (5496 SRMs) in Rice </vt:lpstr>
      <vt:lpstr>Truly powerful methods use speed efficiently </vt:lpstr>
      <vt:lpstr>Applying speed into methods</vt:lpstr>
      <vt:lpstr>Ultimate Sensitivity SRM - Pesticides</vt:lpstr>
      <vt:lpstr>Ultimate Sensitivity SRM - Pesticides</vt:lpstr>
      <vt:lpstr>Ultimate Sensitivity SRM – Dioxins and Furans</vt:lpstr>
      <vt:lpstr>Compliance with new EU dioxin regulation</vt:lpstr>
      <vt:lpstr>Ultimate Sensitivity SRM -  Dioxins and Furans</vt:lpstr>
      <vt:lpstr>Ultimate Sensitivity SRM -  Dioxins and Furans</vt:lpstr>
      <vt:lpstr>ExtractaBrite Ion Source</vt:lpstr>
      <vt:lpstr>Comprehensive source heating</vt:lpstr>
      <vt:lpstr>TSQ 8000 Evo - Routine grade robustness</vt:lpstr>
      <vt:lpstr>Full ion source removal under vacuum</vt:lpstr>
      <vt:lpstr>Simple method creation and management workflows</vt:lpstr>
      <vt:lpstr>AutoSRM : Automated Optimization of SRM Methods</vt:lpstr>
      <vt:lpstr>AutoSRM : Automated Optimization of SRM Methods</vt:lpstr>
      <vt:lpstr>TRACE 1300 Series GC</vt:lpstr>
      <vt:lpstr>Instant Connect Helium Saver Module </vt:lpstr>
      <vt:lpstr>Instant Connect Helium Saver Module </vt:lpstr>
      <vt:lpstr>Instant Connect Helium Saver Module </vt:lpstr>
      <vt:lpstr>TSQ 8000 Evo Scan Modes</vt:lpstr>
      <vt:lpstr>Alternative Ionisation Options</vt:lpstr>
      <vt:lpstr>Fast, flexible, easy to use software</vt:lpstr>
      <vt:lpstr>TargetQuan POPs Quantitation</vt:lpstr>
      <vt:lpstr>Slide 31</vt:lpstr>
    </vt:vector>
  </TitlesOfParts>
  <Company>Thermo Fisher Scientific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TSQ 8000 Evo customer presentation</dc:title>
  <dc:creator>paul.silcock</dc:creator>
  <dc:description>Please see additional notes on template's last page.</dc:description>
  <cp:lastModifiedBy>larry.burchfield</cp:lastModifiedBy>
  <cp:revision>66</cp:revision>
  <cp:lastPrinted>2006-10-31T19:30:04Z</cp:lastPrinted>
  <dcterms:created xsi:type="dcterms:W3CDTF">2014-06-09T13:43:40Z</dcterms:created>
  <dcterms:modified xsi:type="dcterms:W3CDTF">2014-07-02T14:37:51Z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6372018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D6.1.1</vt:lpwstr>
  </property>
  <property fmtid="{D5CDD505-2E9C-101B-9397-08002B2CF9AE}" pid="5" name="NXTAG2">
    <vt:lpwstr>000800bc01000000000001024120</vt:lpwstr>
  </property>
  <property fmtid="{D5CDD505-2E9C-101B-9397-08002B2CF9AE}" pid="6" name="ContentTypeId">
    <vt:lpwstr>0x01010016198EE5CCF66549A0AA07311BC21256</vt:lpwstr>
  </property>
</Properties>
</file>